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5"/>
  </p:sldMasterIdLst>
  <p:notesMasterIdLst>
    <p:notesMasterId r:id="rId7"/>
  </p:notesMasterIdLst>
  <p:sldIdLst>
    <p:sldId id="21474737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" userDrawn="1">
          <p15:clr>
            <a:srgbClr val="A4A3A4"/>
          </p15:clr>
        </p15:guide>
        <p15:guide id="2" pos="648" userDrawn="1">
          <p15:clr>
            <a:srgbClr val="A4A3A4"/>
          </p15:clr>
        </p15:guide>
        <p15:guide id="3" orient="horz" pos="528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  <p15:guide id="5" orient="horz" pos="60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101"/>
    <a:srgbClr val="9AA05B"/>
    <a:srgbClr val="FFF316"/>
    <a:srgbClr val="C5CADA"/>
    <a:srgbClr val="FFD858"/>
    <a:srgbClr val="1953B0"/>
    <a:srgbClr val="23A753"/>
    <a:srgbClr val="005938"/>
    <a:srgbClr val="F30008"/>
    <a:srgbClr val="C5CA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10"/>
    <p:restoredTop sz="86187" autoAdjust="0"/>
  </p:normalViewPr>
  <p:slideViewPr>
    <p:cSldViewPr snapToGrid="0">
      <p:cViewPr varScale="1">
        <p:scale>
          <a:sx n="54" d="100"/>
          <a:sy n="54" d="100"/>
        </p:scale>
        <p:origin x="86" y="595"/>
      </p:cViewPr>
      <p:guideLst>
        <p:guide orient="horz" pos="144"/>
        <p:guide pos="648"/>
        <p:guide orient="horz" pos="528"/>
        <p:guide orient="horz" pos="1872"/>
        <p:guide orient="horz" pos="600"/>
      </p:guideLst>
    </p:cSldViewPr>
  </p:slideViewPr>
  <p:notesTextViewPr>
    <p:cViewPr>
      <p:scale>
        <a:sx n="140" d="100"/>
        <a:sy n="14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A9538-7F6C-435F-888D-610D89CDBBC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108D2-910B-4DBE-9B3E-3C5151C09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16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829F8E-CD27-49C1-9F65-4EC1FF192E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13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9B703DDD-DD7B-FF4B-AF29-AB984DF1E6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619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69E7A80-828D-514B-BED7-44CD265C5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9619" y="3782634"/>
            <a:ext cx="9144000" cy="50260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E2009D12-C3E5-C64D-9B45-41DB7E92FC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6761" y="4164210"/>
            <a:ext cx="3317462" cy="1407408"/>
          </a:xfrm>
          <a:prstGeom prst="rect">
            <a:avLst/>
          </a:prstGeom>
        </p:spPr>
      </p:pic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95C38F7-CA85-C64C-B7AB-0DE2F335368C}"/>
              </a:ext>
            </a:extLst>
          </p:cNvPr>
          <p:cNvSpPr txBox="1">
            <a:spLocks/>
          </p:cNvSpPr>
          <p:nvPr userDrawn="1"/>
        </p:nvSpPr>
        <p:spPr>
          <a:xfrm>
            <a:off x="3389243" y="6588968"/>
            <a:ext cx="4114800" cy="24360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800" b="0" i="0" kern="1200">
                <a:solidFill>
                  <a:schemeClr val="bg1">
                    <a:lumMod val="6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Classified - Confidential</a:t>
            </a:r>
          </a:p>
        </p:txBody>
      </p:sp>
    </p:spTree>
    <p:extLst>
      <p:ext uri="{BB962C8B-B14F-4D97-AF65-F5344CB8AC3E}">
        <p14:creationId xmlns:p14="http://schemas.microsoft.com/office/powerpoint/2010/main" val="3073820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358BC81-DDCE-F94F-BDB7-C49FA9364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47" y="269032"/>
            <a:ext cx="10515600" cy="44767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C4D75DF-D432-454C-BB28-33A737989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547" y="1094271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90143E6-62F1-CA3B-2C24-40B7BCC36E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69122" y="6282777"/>
            <a:ext cx="1365580" cy="4283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BD9E69-CE9B-5EA4-3E5D-38252F4E0935}"/>
              </a:ext>
            </a:extLst>
          </p:cNvPr>
          <p:cNvSpPr txBox="1"/>
          <p:nvPr userDrawn="1"/>
        </p:nvSpPr>
        <p:spPr>
          <a:xfrm>
            <a:off x="340452" y="6540839"/>
            <a:ext cx="5943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dirty="0">
                <a:solidFill>
                  <a:schemeClr val="tx2"/>
                </a:solidFill>
              </a:rPr>
              <a:t>©2023 The Coca-Cola Company  |  Confidential  | 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791339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A280D969-6361-1E40-94FB-E7B155DD5A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861A00-F679-6045-BFBF-D8B765769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88968"/>
            <a:ext cx="4114800" cy="243605"/>
          </a:xfrm>
          <a:prstGeom prst="rect">
            <a:avLst/>
          </a:prstGeom>
        </p:spPr>
        <p:txBody>
          <a:bodyPr/>
          <a:lstStyle>
            <a:lvl1pPr algn="ctr">
              <a:defRPr sz="800" b="0" i="0">
                <a:solidFill>
                  <a:schemeClr val="bg1">
                    <a:lumMod val="6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Classified - Confidential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F91435-B46F-994D-B893-507B49555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47" y="269032"/>
            <a:ext cx="10515600" cy="44767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3A243AC-A6BB-304B-B757-9478B14C5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547" y="1094271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2FF6C75-D0F4-4826-4E9D-296DCD9328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69122" y="6282777"/>
            <a:ext cx="1365580" cy="4283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413E0A-B361-C3A6-45E8-8E3963255189}"/>
              </a:ext>
            </a:extLst>
          </p:cNvPr>
          <p:cNvSpPr txBox="1"/>
          <p:nvPr userDrawn="1"/>
        </p:nvSpPr>
        <p:spPr>
          <a:xfrm>
            <a:off x="340452" y="6540839"/>
            <a:ext cx="5943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dirty="0">
                <a:solidFill>
                  <a:schemeClr val="tx2"/>
                </a:solidFill>
              </a:rPr>
              <a:t>©2023 The Coca-Cola Company  |  Confidential  | 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83444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7F935CA-E9FE-BB4C-B088-B28637E91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52" y="2692231"/>
            <a:ext cx="7919864" cy="113347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C82322E-CA4E-FF4B-8D39-E21E8C5C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88968"/>
            <a:ext cx="4114800" cy="243605"/>
          </a:xfrm>
          <a:prstGeom prst="rect">
            <a:avLst/>
          </a:prstGeom>
        </p:spPr>
        <p:txBody>
          <a:bodyPr/>
          <a:lstStyle>
            <a:lvl1pPr algn="ctr">
              <a:defRPr sz="800" b="0" i="0">
                <a:solidFill>
                  <a:schemeClr val="bg1">
                    <a:lumMod val="6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Classified - Confidential</a:t>
            </a:r>
          </a:p>
        </p:txBody>
      </p:sp>
    </p:spTree>
    <p:extLst>
      <p:ext uri="{BB962C8B-B14F-4D97-AF65-F5344CB8AC3E}">
        <p14:creationId xmlns:p14="http://schemas.microsoft.com/office/powerpoint/2010/main" val="2621914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7F935CA-E9FE-BB4C-B088-B28637E91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768" y="2295525"/>
            <a:ext cx="7919864" cy="113347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C82322E-CA4E-FF4B-8D39-E21E8C5C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88968"/>
            <a:ext cx="4114800" cy="243605"/>
          </a:xfrm>
          <a:prstGeom prst="rect">
            <a:avLst/>
          </a:prstGeom>
        </p:spPr>
        <p:txBody>
          <a:bodyPr/>
          <a:lstStyle>
            <a:lvl1pPr algn="ctr">
              <a:defRPr sz="800" b="0" i="0">
                <a:solidFill>
                  <a:schemeClr val="bg1">
                    <a:lumMod val="6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Classified - Confidential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5A6A4C6-C37D-9E84-C86B-04AFF78C29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40522" y="5839865"/>
            <a:ext cx="1365580" cy="42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23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289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IPCMContentMarking" descr="{&quot;HashCode&quot;:-628114645,&quot;Placement&quot;:&quot;Footer&quot;,&quot;Top&quot;:519.343,&quot;Left&quot;:420.7514,&quot;SlideWidth&quot;:960,&quot;SlideHeight&quot;:540}">
            <a:extLst>
              <a:ext uri="{FF2B5EF4-FFF2-40B4-BE49-F238E27FC236}">
                <a16:creationId xmlns:a16="http://schemas.microsoft.com/office/drawing/2014/main" id="{3610849A-6372-4AA0-8C98-7A9066DF5C77}"/>
              </a:ext>
            </a:extLst>
          </p:cNvPr>
          <p:cNvSpPr txBox="1"/>
          <p:nvPr userDrawn="1"/>
        </p:nvSpPr>
        <p:spPr>
          <a:xfrm>
            <a:off x="5343543" y="6595656"/>
            <a:ext cx="1504914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Classified - Confidential</a:t>
            </a:r>
          </a:p>
        </p:txBody>
      </p:sp>
    </p:spTree>
    <p:extLst>
      <p:ext uri="{BB962C8B-B14F-4D97-AF65-F5344CB8AC3E}">
        <p14:creationId xmlns:p14="http://schemas.microsoft.com/office/powerpoint/2010/main" val="87562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97" r:id="rId5"/>
    <p:sldLayoutId id="214748369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chemeClr val="tx1"/>
          </a:solidFill>
          <a:latin typeface="TCCC-UnityHeadline" panose="020B0305030303020204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TCCC-UnityHeadline" panose="020B0305030303020204" pitchFamily="34" charset="77"/>
          <a:ea typeface="+mn-ea"/>
          <a:cs typeface="+mn-cs"/>
        </a:defRPr>
      </a:lvl1pPr>
      <a:lvl2pPr marL="173038" indent="-1619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b="0" i="0" kern="1200">
          <a:solidFill>
            <a:schemeClr val="tx1"/>
          </a:solidFill>
          <a:latin typeface="TCCC-UnityHeadline" panose="020B0305030303020204" pitchFamily="34" charset="77"/>
          <a:ea typeface="+mn-ea"/>
          <a:cs typeface="+mn-cs"/>
        </a:defRPr>
      </a:lvl2pPr>
      <a:lvl3pPr marL="403225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200" b="0" i="0" kern="1200">
          <a:solidFill>
            <a:schemeClr val="tx1"/>
          </a:solidFill>
          <a:latin typeface="TCCC-UnityText" panose="020B0305030303020204" pitchFamily="34" charset="77"/>
          <a:ea typeface="+mn-ea"/>
          <a:cs typeface="+mn-cs"/>
        </a:defRPr>
      </a:lvl3pPr>
      <a:lvl4pPr marL="633413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200" b="0" i="0" kern="1200">
          <a:solidFill>
            <a:schemeClr val="tx1"/>
          </a:solidFill>
          <a:latin typeface="TCCC-UnityText" panose="020B0305030303020204" pitchFamily="34" charset="77"/>
          <a:ea typeface="+mn-ea"/>
          <a:cs typeface="+mn-cs"/>
        </a:defRPr>
      </a:lvl4pPr>
      <a:lvl5pPr marL="865188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200" b="0" i="0" kern="1200">
          <a:solidFill>
            <a:schemeClr val="tx1"/>
          </a:solidFill>
          <a:latin typeface="TCCC-UnityText" panose="020B03050303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16">
          <p15:clr>
            <a:srgbClr val="F26B43"/>
          </p15:clr>
        </p15:guide>
        <p15:guide id="4" pos="7464">
          <p15:clr>
            <a:srgbClr val="F26B43"/>
          </p15:clr>
        </p15:guide>
        <p15:guide id="5" orient="horz" pos="216">
          <p15:clr>
            <a:srgbClr val="F26B43"/>
          </p15:clr>
        </p15:guide>
        <p15:guide id="6" orient="horz" pos="3744">
          <p15:clr>
            <a:srgbClr val="F26B43"/>
          </p15:clr>
        </p15:guide>
        <p15:guide id="7" orient="horz" pos="3864">
          <p15:clr>
            <a:srgbClr val="F26B43"/>
          </p15:clr>
        </p15:guide>
        <p15:guide id="8" orient="horz" pos="696">
          <p15:clr>
            <a:srgbClr val="F26B43"/>
          </p15:clr>
        </p15:guide>
        <p15:guide id="9" pos="3768">
          <p15:clr>
            <a:srgbClr val="F26B43"/>
          </p15:clr>
        </p15:guide>
        <p15:guide id="10" pos="3912">
          <p15:clr>
            <a:srgbClr val="F26B43"/>
          </p15:clr>
        </p15:guide>
        <p15:guide id="11" orient="horz" pos="3600">
          <p15:clr>
            <a:srgbClr val="F26B43"/>
          </p15:clr>
        </p15:guide>
        <p15:guide id="12" orient="horz" pos="117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image" Target="../media/image21.svg"/><Relationship Id="rId26" Type="http://schemas.openxmlformats.org/officeDocument/2006/relationships/image" Target="../media/image29.pn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image" Target="../media/image41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sv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10" Type="http://schemas.openxmlformats.org/officeDocument/2006/relationships/image" Target="../media/image13.sv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Relationship Id="rId8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2C2D21E6-A37D-E721-8A98-08F3A05BCB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2533" y="3289362"/>
            <a:ext cx="6881000" cy="3641196"/>
          </a:xfrm>
          <a:prstGeom prst="rect">
            <a:avLst/>
          </a:prstGeom>
          <a:effectLst>
            <a:innerShdw blurRad="365485">
              <a:schemeClr val="bg2">
                <a:lumMod val="25000"/>
              </a:schemeClr>
            </a:innerShdw>
          </a:effectLst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52F8AFBD-1DFE-529F-8BCB-2251D4CA54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8709" y="-18069"/>
            <a:ext cx="12239390" cy="474164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295D8FC2-638B-21DE-E816-21259F62E0F6}"/>
              </a:ext>
            </a:extLst>
          </p:cNvPr>
          <p:cNvSpPr txBox="1"/>
          <p:nvPr/>
        </p:nvSpPr>
        <p:spPr>
          <a:xfrm>
            <a:off x="313400" y="505218"/>
            <a:ext cx="4775663" cy="47686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4400" b="1" dirty="0">
                <a:latin typeface="Arial" panose="020B0604020202020204" pitchFamily="34" charset="0"/>
              </a:rPr>
              <a:t>BODYARMOR</a:t>
            </a:r>
            <a:r>
              <a:rPr lang="en-US" sz="4400" b="1" baseline="30000" dirty="0">
                <a:latin typeface="Arial" panose="020B0604020202020204" pitchFamily="34" charset="0"/>
              </a:rPr>
              <a:t>®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402F6A-6A0D-929D-37AB-8D83379F1AAC}"/>
              </a:ext>
            </a:extLst>
          </p:cNvPr>
          <p:cNvSpPr txBox="1"/>
          <p:nvPr/>
        </p:nvSpPr>
        <p:spPr>
          <a:xfrm>
            <a:off x="313400" y="1063250"/>
            <a:ext cx="4775663" cy="36933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</a:rPr>
              <a:t>SPORTS DRINK</a:t>
            </a:r>
          </a:p>
        </p:txBody>
      </p:sp>
      <p:pic>
        <p:nvPicPr>
          <p:cNvPr id="21" name="object 4">
            <a:extLst>
              <a:ext uri="{FF2B5EF4-FFF2-40B4-BE49-F238E27FC236}">
                <a16:creationId xmlns:a16="http://schemas.microsoft.com/office/drawing/2014/main" id="{BB4DC27E-6818-33BC-FBB4-563AA6561D1F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588" y="6194245"/>
            <a:ext cx="2785359" cy="396530"/>
          </a:xfrm>
          <a:prstGeom prst="rect">
            <a:avLst/>
          </a:prstGeom>
        </p:spPr>
      </p:pic>
      <p:sp>
        <p:nvSpPr>
          <p:cNvPr id="17" name="object 6">
            <a:extLst>
              <a:ext uri="{FF2B5EF4-FFF2-40B4-BE49-F238E27FC236}">
                <a16:creationId xmlns:a16="http://schemas.microsoft.com/office/drawing/2014/main" id="{F5F2E16B-A0E0-DAAE-5DDC-A89B736B530F}"/>
              </a:ext>
            </a:extLst>
          </p:cNvPr>
          <p:cNvSpPr txBox="1"/>
          <p:nvPr/>
        </p:nvSpPr>
        <p:spPr>
          <a:xfrm>
            <a:off x="6915257" y="220505"/>
            <a:ext cx="4985616" cy="462871"/>
          </a:xfrm>
          <a:prstGeom prst="rect">
            <a:avLst/>
          </a:prstGeom>
        </p:spPr>
        <p:txBody>
          <a:bodyPr vert="horz" wrap="square" lIns="0" tIns="7316" rIns="0" bIns="0" rtlCol="0">
            <a:noAutofit/>
          </a:bodyPr>
          <a:lstStyle/>
          <a:p>
            <a:pPr marL="7701" marR="3081">
              <a:lnSpc>
                <a:spcPct val="110000"/>
              </a:lnSpc>
              <a:spcBef>
                <a:spcPts val="58"/>
              </a:spcBef>
            </a:pPr>
            <a:r>
              <a:rPr lang="en-US" sz="1200" b="1" spc="-21" dirty="0">
                <a:latin typeface="Arial" panose="020B0604020202020204" pitchFamily="34" charset="0"/>
                <a:cs typeface="Arial" panose="020B0604020202020204" pitchFamily="34" charset="0"/>
              </a:rPr>
              <a:t>Target Consumer: </a:t>
            </a:r>
            <a:r>
              <a:rPr lang="en-US" sz="1200" spc="-2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Young and active; athletes and health-conscious families</a:t>
            </a:r>
          </a:p>
          <a:p>
            <a:pPr marL="7701" marR="3081">
              <a:lnSpc>
                <a:spcPct val="110000"/>
              </a:lnSpc>
              <a:spcBef>
                <a:spcPts val="58"/>
              </a:spcBef>
            </a:pPr>
            <a:endParaRPr lang="en-US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EC8395F-676F-DBC3-61F4-CB79DCF8FA72}"/>
              </a:ext>
            </a:extLst>
          </p:cNvPr>
          <p:cNvCxnSpPr/>
          <p:nvPr/>
        </p:nvCxnSpPr>
        <p:spPr>
          <a:xfrm>
            <a:off x="6915257" y="187956"/>
            <a:ext cx="5276743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ject 6">
            <a:extLst>
              <a:ext uri="{FF2B5EF4-FFF2-40B4-BE49-F238E27FC236}">
                <a16:creationId xmlns:a16="http://schemas.microsoft.com/office/drawing/2014/main" id="{E28E9EE6-4FAC-39AC-8606-3D3473D0ACD7}"/>
              </a:ext>
            </a:extLst>
          </p:cNvPr>
          <p:cNvSpPr txBox="1"/>
          <p:nvPr/>
        </p:nvSpPr>
        <p:spPr>
          <a:xfrm>
            <a:off x="6915257" y="729791"/>
            <a:ext cx="4960508" cy="440321"/>
          </a:xfrm>
          <a:prstGeom prst="rect">
            <a:avLst/>
          </a:prstGeom>
        </p:spPr>
        <p:txBody>
          <a:bodyPr vert="horz" wrap="square" lIns="0" tIns="7316" rIns="0" bIns="0" rtlCol="0">
            <a:noAutofit/>
          </a:bodyPr>
          <a:lstStyle/>
          <a:p>
            <a:pPr marL="7701" marR="3081">
              <a:spcBef>
                <a:spcPts val="58"/>
              </a:spcBef>
            </a:pPr>
            <a:r>
              <a:rPr lang="en-US" sz="1200" b="1" spc="-21" dirty="0">
                <a:latin typeface="Arial" panose="020B0604020202020204" pitchFamily="34" charset="0"/>
                <a:cs typeface="Arial" panose="020B0604020202020204" pitchFamily="34" charset="0"/>
              </a:rPr>
              <a:t>Primary Flavors: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FD949F9-CF8C-463A-4348-22A303F54EB7}"/>
              </a:ext>
            </a:extLst>
          </p:cNvPr>
          <p:cNvCxnSpPr/>
          <p:nvPr/>
        </p:nvCxnSpPr>
        <p:spPr>
          <a:xfrm>
            <a:off x="6915257" y="698812"/>
            <a:ext cx="5276743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bject 6">
            <a:extLst>
              <a:ext uri="{FF2B5EF4-FFF2-40B4-BE49-F238E27FC236}">
                <a16:creationId xmlns:a16="http://schemas.microsoft.com/office/drawing/2014/main" id="{C56764B0-0C87-EF09-5F92-43DE2689C295}"/>
              </a:ext>
            </a:extLst>
          </p:cNvPr>
          <p:cNvSpPr txBox="1"/>
          <p:nvPr/>
        </p:nvSpPr>
        <p:spPr>
          <a:xfrm>
            <a:off x="286078" y="5611205"/>
            <a:ext cx="1972320" cy="1050071"/>
          </a:xfrm>
          <a:prstGeom prst="rect">
            <a:avLst/>
          </a:prstGeom>
          <a:noFill/>
        </p:spPr>
        <p:txBody>
          <a:bodyPr vert="horz" wrap="square" lIns="0" tIns="7316" rIns="0" bIns="0" rtlCol="0" anchor="b">
            <a:noAutofit/>
          </a:bodyPr>
          <a:lstStyle/>
          <a:p>
            <a:pPr marL="7620" marR="2540">
              <a:spcBef>
                <a:spcPts val="58"/>
              </a:spcBef>
            </a:pPr>
            <a:r>
              <a:rPr kumimoji="0" lang="en-US" sz="800" b="0" i="0" u="none" strike="noStrike" kern="1200" cap="none" spc="-2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Source: 1) </a:t>
            </a:r>
            <a:r>
              <a:rPr lang="en-US" sz="800" spc="-21" dirty="0">
                <a:solidFill>
                  <a:srgbClr val="000000"/>
                </a:solidFill>
                <a:latin typeface="Arial"/>
                <a:cs typeface="Arial"/>
              </a:rPr>
              <a:t>Numerator AMC</a:t>
            </a:r>
            <a:r>
              <a:rPr lang="en-US" sz="800" spc="-21" dirty="0">
                <a:solidFill>
                  <a:srgbClr val="000000"/>
                </a:solidFill>
                <a:ea typeface="+mn-lt"/>
                <a:cs typeface="+mn-lt"/>
              </a:rPr>
              <a:t>. Purchase Journey - Sports Drink Category. Consumers indicating "Somewhat better or Much Better than competition"</a:t>
            </a:r>
            <a:r>
              <a:rPr lang="en-US" sz="800" spc="-21" dirty="0">
                <a:solidFill>
                  <a:srgbClr val="000000"/>
                </a:solidFill>
                <a:latin typeface="Arial"/>
                <a:cs typeface="Arial"/>
              </a:rPr>
              <a:t> L52 W/e 10/08/23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27FA7E1-E304-B434-0058-03E6B1DB31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704" r="29704"/>
          <a:stretch/>
        </p:blipFill>
        <p:spPr>
          <a:xfrm>
            <a:off x="3896522" y="267225"/>
            <a:ext cx="2660059" cy="6553302"/>
          </a:xfrm>
          <a:prstGeom prst="rect">
            <a:avLst/>
          </a:prstGeom>
        </p:spPr>
      </p:pic>
      <p:sp>
        <p:nvSpPr>
          <p:cNvPr id="53" name="Oval 52">
            <a:extLst>
              <a:ext uri="{FF2B5EF4-FFF2-40B4-BE49-F238E27FC236}">
                <a16:creationId xmlns:a16="http://schemas.microsoft.com/office/drawing/2014/main" id="{B523C767-8755-8B2B-66BE-ABC48C59FA49}"/>
              </a:ext>
            </a:extLst>
          </p:cNvPr>
          <p:cNvSpPr/>
          <p:nvPr/>
        </p:nvSpPr>
        <p:spPr>
          <a:xfrm>
            <a:off x="286079" y="3574726"/>
            <a:ext cx="529867" cy="529867"/>
          </a:xfrm>
          <a:prstGeom prst="ellipse">
            <a:avLst/>
          </a:prstGeom>
          <a:solidFill>
            <a:schemeClr val="bg2">
              <a:lumMod val="10000"/>
            </a:schemeClr>
          </a:solidFill>
          <a:ln w="25400">
            <a:gradFill>
              <a:gsLst>
                <a:gs pos="7000">
                  <a:schemeClr val="bg2">
                    <a:lumMod val="90000"/>
                  </a:schemeClr>
                </a:gs>
                <a:gs pos="76000">
                  <a:schemeClr val="bg2">
                    <a:lumMod val="50000"/>
                  </a:schemeClr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6AA87E0-B2BF-9D9A-A37D-4783EACF16C1}"/>
              </a:ext>
            </a:extLst>
          </p:cNvPr>
          <p:cNvSpPr/>
          <p:nvPr/>
        </p:nvSpPr>
        <p:spPr>
          <a:xfrm>
            <a:off x="286079" y="4295397"/>
            <a:ext cx="529867" cy="529867"/>
          </a:xfrm>
          <a:prstGeom prst="ellipse">
            <a:avLst/>
          </a:prstGeom>
          <a:solidFill>
            <a:schemeClr val="bg2">
              <a:lumMod val="10000"/>
            </a:schemeClr>
          </a:solidFill>
          <a:ln w="25400">
            <a:gradFill>
              <a:gsLst>
                <a:gs pos="7000">
                  <a:schemeClr val="bg2">
                    <a:lumMod val="90000"/>
                  </a:schemeClr>
                </a:gs>
                <a:gs pos="76000">
                  <a:schemeClr val="bg2">
                    <a:lumMod val="50000"/>
                  </a:schemeClr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bject 6">
            <a:extLst>
              <a:ext uri="{FF2B5EF4-FFF2-40B4-BE49-F238E27FC236}">
                <a16:creationId xmlns:a16="http://schemas.microsoft.com/office/drawing/2014/main" id="{69F39F1F-497E-7F41-9F5C-272296FB4015}"/>
              </a:ext>
            </a:extLst>
          </p:cNvPr>
          <p:cNvSpPr txBox="1"/>
          <p:nvPr/>
        </p:nvSpPr>
        <p:spPr>
          <a:xfrm>
            <a:off x="937665" y="4322578"/>
            <a:ext cx="2285982" cy="529867"/>
          </a:xfrm>
          <a:prstGeom prst="rect">
            <a:avLst/>
          </a:prstGeom>
        </p:spPr>
        <p:txBody>
          <a:bodyPr vert="horz" wrap="square" lIns="0" tIns="7316" rIns="0" bIns="0" rtlCol="0" anchor="ctr">
            <a:noAutofit/>
          </a:bodyPr>
          <a:lstStyle/>
          <a:p>
            <a:pPr marL="7701" marR="3081">
              <a:lnSpc>
                <a:spcPct val="110000"/>
              </a:lnSpc>
              <a:spcBef>
                <a:spcPts val="58"/>
              </a:spcBef>
            </a:pPr>
            <a:r>
              <a:rPr lang="en-US" sz="1100" spc="-21" dirty="0">
                <a:latin typeface="Arial" panose="020B0604020202020204" pitchFamily="34" charset="0"/>
                <a:cs typeface="Arial" panose="020B0604020202020204" pitchFamily="34" charset="0"/>
              </a:rPr>
              <a:t>Coconut Water</a:t>
            </a:r>
            <a:endParaRPr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A1B732D-16F9-ACF4-5DE0-E8AB0E37F1F4}"/>
              </a:ext>
            </a:extLst>
          </p:cNvPr>
          <p:cNvSpPr/>
          <p:nvPr/>
        </p:nvSpPr>
        <p:spPr>
          <a:xfrm>
            <a:off x="286079" y="5016069"/>
            <a:ext cx="529867" cy="529867"/>
          </a:xfrm>
          <a:prstGeom prst="ellipse">
            <a:avLst/>
          </a:prstGeom>
          <a:solidFill>
            <a:schemeClr val="bg2">
              <a:lumMod val="10000"/>
            </a:schemeClr>
          </a:solidFill>
          <a:ln w="25400">
            <a:gradFill>
              <a:gsLst>
                <a:gs pos="7000">
                  <a:schemeClr val="bg2">
                    <a:lumMod val="90000"/>
                  </a:schemeClr>
                </a:gs>
                <a:gs pos="76000">
                  <a:schemeClr val="bg2">
                    <a:lumMod val="50000"/>
                  </a:schemeClr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bject 6">
            <a:extLst>
              <a:ext uri="{FF2B5EF4-FFF2-40B4-BE49-F238E27FC236}">
                <a16:creationId xmlns:a16="http://schemas.microsoft.com/office/drawing/2014/main" id="{E0161518-6388-1517-AFD5-84FD5BB70864}"/>
              </a:ext>
            </a:extLst>
          </p:cNvPr>
          <p:cNvSpPr txBox="1"/>
          <p:nvPr/>
        </p:nvSpPr>
        <p:spPr>
          <a:xfrm>
            <a:off x="937665" y="5115995"/>
            <a:ext cx="1138023" cy="341357"/>
          </a:xfrm>
          <a:prstGeom prst="rect">
            <a:avLst/>
          </a:prstGeom>
        </p:spPr>
        <p:txBody>
          <a:bodyPr vert="horz" wrap="square" lIns="0" tIns="7316" rIns="0" bIns="0" rtlCol="0" anchor="ctr">
            <a:noAutofit/>
          </a:bodyPr>
          <a:lstStyle/>
          <a:p>
            <a:pPr marL="7701" marR="3081">
              <a:lnSpc>
                <a:spcPct val="110000"/>
              </a:lnSpc>
              <a:spcBef>
                <a:spcPts val="58"/>
              </a:spcBef>
            </a:pPr>
            <a:r>
              <a:rPr lang="en-US" sz="1100" spc="-21" dirty="0">
                <a:latin typeface="Arial" panose="020B0604020202020204" pitchFamily="34" charset="0"/>
                <a:cs typeface="Arial" panose="020B0604020202020204" pitchFamily="34" charset="0"/>
              </a:rPr>
              <a:t>Potassium Packed Electrolytes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A52270F-D952-CFFF-F826-CA2B24103BF2}"/>
              </a:ext>
            </a:extLst>
          </p:cNvPr>
          <p:cNvGrpSpPr/>
          <p:nvPr/>
        </p:nvGrpSpPr>
        <p:grpSpPr>
          <a:xfrm>
            <a:off x="2234041" y="3588242"/>
            <a:ext cx="1496347" cy="529867"/>
            <a:chOff x="286079" y="5728991"/>
            <a:chExt cx="1496347" cy="529867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E02D3BB7-5100-108F-FF15-9222F9FEEE91}"/>
                </a:ext>
              </a:extLst>
            </p:cNvPr>
            <p:cNvSpPr/>
            <p:nvPr/>
          </p:nvSpPr>
          <p:spPr>
            <a:xfrm>
              <a:off x="286079" y="5728991"/>
              <a:ext cx="529867" cy="529867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 w="25400">
              <a:gradFill>
                <a:gsLst>
                  <a:gs pos="7000">
                    <a:schemeClr val="bg2">
                      <a:lumMod val="90000"/>
                    </a:schemeClr>
                  </a:gs>
                  <a:gs pos="76000">
                    <a:schemeClr val="bg2">
                      <a:lumMod val="50000"/>
                    </a:schemeClr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bject 6">
              <a:extLst>
                <a:ext uri="{FF2B5EF4-FFF2-40B4-BE49-F238E27FC236}">
                  <a16:creationId xmlns:a16="http://schemas.microsoft.com/office/drawing/2014/main" id="{F660AD39-E3A7-348A-C559-B6205F14F0BC}"/>
                </a:ext>
              </a:extLst>
            </p:cNvPr>
            <p:cNvSpPr txBox="1"/>
            <p:nvPr/>
          </p:nvSpPr>
          <p:spPr>
            <a:xfrm>
              <a:off x="937665" y="5828917"/>
              <a:ext cx="844761" cy="341357"/>
            </a:xfrm>
            <a:prstGeom prst="rect">
              <a:avLst/>
            </a:prstGeom>
          </p:spPr>
          <p:txBody>
            <a:bodyPr vert="horz" wrap="square" lIns="0" tIns="7316" rIns="0" bIns="0" rtlCol="0" anchor="ctr">
              <a:noAutofit/>
            </a:bodyPr>
            <a:lstStyle/>
            <a:p>
              <a:pPr marL="7701" marR="3081">
                <a:lnSpc>
                  <a:spcPct val="110000"/>
                </a:lnSpc>
                <a:spcBef>
                  <a:spcPts val="58"/>
                </a:spcBef>
              </a:pPr>
              <a:r>
                <a:rPr lang="en-US" sz="1100" spc="-21" dirty="0">
                  <a:latin typeface="Arial" panose="020B0604020202020204" pitchFamily="34" charset="0"/>
                  <a:cs typeface="Arial" panose="020B0604020202020204" pitchFamily="34" charset="0"/>
                </a:rPr>
                <a:t>Antioxidants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9" name="object 6">
            <a:extLst>
              <a:ext uri="{FF2B5EF4-FFF2-40B4-BE49-F238E27FC236}">
                <a16:creationId xmlns:a16="http://schemas.microsoft.com/office/drawing/2014/main" id="{28EC0CA5-1C84-5D51-89FB-5C7BE282D342}"/>
              </a:ext>
            </a:extLst>
          </p:cNvPr>
          <p:cNvSpPr txBox="1"/>
          <p:nvPr/>
        </p:nvSpPr>
        <p:spPr>
          <a:xfrm>
            <a:off x="937665" y="3674652"/>
            <a:ext cx="1138023" cy="341357"/>
          </a:xfrm>
          <a:prstGeom prst="rect">
            <a:avLst/>
          </a:prstGeom>
        </p:spPr>
        <p:txBody>
          <a:bodyPr vert="horz" wrap="square" lIns="0" tIns="7316" rIns="0" bIns="0" rtlCol="0" anchor="ctr">
            <a:noAutofit/>
          </a:bodyPr>
          <a:lstStyle/>
          <a:p>
            <a:pPr marL="7701" marR="3081">
              <a:lnSpc>
                <a:spcPct val="110000"/>
              </a:lnSpc>
              <a:spcBef>
                <a:spcPts val="58"/>
              </a:spcBef>
            </a:pPr>
            <a:r>
              <a:rPr lang="en-US" sz="1100" spc="-21" dirty="0">
                <a:latin typeface="Arial" panose="020B0604020202020204" pitchFamily="34" charset="0"/>
                <a:cs typeface="Arial" panose="020B0604020202020204" pitchFamily="34" charset="0"/>
              </a:rPr>
              <a:t>Natural Flavors and Sweeteners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100B72F2-85A2-9841-2A7E-26A7A12FBF41}"/>
              </a:ext>
            </a:extLst>
          </p:cNvPr>
          <p:cNvGrpSpPr/>
          <p:nvPr/>
        </p:nvGrpSpPr>
        <p:grpSpPr>
          <a:xfrm>
            <a:off x="2242278" y="4301164"/>
            <a:ext cx="1376712" cy="529867"/>
            <a:chOff x="2041727" y="5728991"/>
            <a:chExt cx="1376712" cy="529867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5FFE0CD5-95A8-FE51-10B6-C5C5B5754EF5}"/>
                </a:ext>
              </a:extLst>
            </p:cNvPr>
            <p:cNvSpPr/>
            <p:nvPr/>
          </p:nvSpPr>
          <p:spPr>
            <a:xfrm>
              <a:off x="2041727" y="5728991"/>
              <a:ext cx="529867" cy="529867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 w="25400">
              <a:gradFill>
                <a:gsLst>
                  <a:gs pos="7000">
                    <a:schemeClr val="bg2">
                      <a:lumMod val="90000"/>
                    </a:schemeClr>
                  </a:gs>
                  <a:gs pos="76000">
                    <a:schemeClr val="bg2">
                      <a:lumMod val="50000"/>
                    </a:schemeClr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bject 6">
              <a:extLst>
                <a:ext uri="{FF2B5EF4-FFF2-40B4-BE49-F238E27FC236}">
                  <a16:creationId xmlns:a16="http://schemas.microsoft.com/office/drawing/2014/main" id="{3521E48F-D5B7-CDAC-5D25-42A6B28A8997}"/>
                </a:ext>
              </a:extLst>
            </p:cNvPr>
            <p:cNvSpPr txBox="1"/>
            <p:nvPr/>
          </p:nvSpPr>
          <p:spPr>
            <a:xfrm>
              <a:off x="2693313" y="5828917"/>
              <a:ext cx="725126" cy="341357"/>
            </a:xfrm>
            <a:prstGeom prst="rect">
              <a:avLst/>
            </a:prstGeom>
          </p:spPr>
          <p:txBody>
            <a:bodyPr vert="horz" wrap="square" lIns="0" tIns="7316" rIns="0" bIns="0" rtlCol="0" anchor="ctr">
              <a:noAutofit/>
            </a:bodyPr>
            <a:lstStyle/>
            <a:p>
              <a:pPr marL="7701" marR="3081">
                <a:lnSpc>
                  <a:spcPct val="110000"/>
                </a:lnSpc>
                <a:spcBef>
                  <a:spcPts val="58"/>
                </a:spcBef>
              </a:pPr>
              <a:r>
                <a:rPr lang="en-US" sz="1100" spc="-21" dirty="0">
                  <a:latin typeface="Arial" panose="020B0604020202020204" pitchFamily="34" charset="0"/>
                  <a:cs typeface="Arial" panose="020B0604020202020204" pitchFamily="34" charset="0"/>
                </a:rPr>
                <a:t>B Vitamins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4" name="Graphic 73">
            <a:extLst>
              <a:ext uri="{FF2B5EF4-FFF2-40B4-BE49-F238E27FC236}">
                <a16:creationId xmlns:a16="http://schemas.microsoft.com/office/drawing/2014/main" id="{0B026161-0495-DC2F-3657-C91F2B283E6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1281" y="3625451"/>
            <a:ext cx="428126" cy="428126"/>
          </a:xfrm>
          <a:prstGeom prst="rect">
            <a:avLst/>
          </a:prstGeom>
        </p:spPr>
      </p:pic>
      <p:pic>
        <p:nvPicPr>
          <p:cNvPr id="75" name="Graphic 74">
            <a:extLst>
              <a:ext uri="{FF2B5EF4-FFF2-40B4-BE49-F238E27FC236}">
                <a16:creationId xmlns:a16="http://schemas.microsoft.com/office/drawing/2014/main" id="{32D537E2-50EB-C53E-5C7A-5A34B720D5B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290806" y="3661395"/>
            <a:ext cx="428126" cy="428126"/>
          </a:xfrm>
          <a:prstGeom prst="rect">
            <a:avLst/>
          </a:prstGeom>
        </p:spPr>
      </p:pic>
      <p:pic>
        <p:nvPicPr>
          <p:cNvPr id="76" name="Graphic 75">
            <a:extLst>
              <a:ext uri="{FF2B5EF4-FFF2-40B4-BE49-F238E27FC236}">
                <a16:creationId xmlns:a16="http://schemas.microsoft.com/office/drawing/2014/main" id="{7AD0DCEA-7704-B8EA-EE90-B44FA7F9197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40598" y="4356301"/>
            <a:ext cx="428126" cy="428126"/>
          </a:xfrm>
          <a:prstGeom prst="rect">
            <a:avLst/>
          </a:prstGeom>
        </p:spPr>
      </p:pic>
      <p:pic>
        <p:nvPicPr>
          <p:cNvPr id="77" name="Graphic 76">
            <a:extLst>
              <a:ext uri="{FF2B5EF4-FFF2-40B4-BE49-F238E27FC236}">
                <a16:creationId xmlns:a16="http://schemas.microsoft.com/office/drawing/2014/main" id="{3AB30870-529B-CC20-DE15-BFBD5347DC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294558" y="4352861"/>
            <a:ext cx="428126" cy="428126"/>
          </a:xfrm>
          <a:prstGeom prst="rect">
            <a:avLst/>
          </a:prstGeom>
        </p:spPr>
      </p:pic>
      <p:pic>
        <p:nvPicPr>
          <p:cNvPr id="78" name="Graphic 77">
            <a:extLst>
              <a:ext uri="{FF2B5EF4-FFF2-40B4-BE49-F238E27FC236}">
                <a16:creationId xmlns:a16="http://schemas.microsoft.com/office/drawing/2014/main" id="{B64AF537-E654-59F5-26BD-579B59E7D4E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35726" y="5081217"/>
            <a:ext cx="428126" cy="428126"/>
          </a:xfrm>
          <a:prstGeom prst="rect">
            <a:avLst/>
          </a:prstGeom>
        </p:spPr>
      </p:pic>
      <p:grpSp>
        <p:nvGrpSpPr>
          <p:cNvPr id="80" name="Group 79">
            <a:extLst>
              <a:ext uri="{FF2B5EF4-FFF2-40B4-BE49-F238E27FC236}">
                <a16:creationId xmlns:a16="http://schemas.microsoft.com/office/drawing/2014/main" id="{B893D264-9672-F7DC-9D13-430A20BDD7CD}"/>
              </a:ext>
            </a:extLst>
          </p:cNvPr>
          <p:cNvGrpSpPr/>
          <p:nvPr/>
        </p:nvGrpSpPr>
        <p:grpSpPr>
          <a:xfrm>
            <a:off x="2685941" y="4861657"/>
            <a:ext cx="1887637" cy="1887637"/>
            <a:chOff x="9998752" y="638610"/>
            <a:chExt cx="1887637" cy="188763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3B0F136-BD4A-F1E8-20C9-9F64EB866B07}"/>
                </a:ext>
              </a:extLst>
            </p:cNvPr>
            <p:cNvSpPr/>
            <p:nvPr/>
          </p:nvSpPr>
          <p:spPr>
            <a:xfrm>
              <a:off x="9998752" y="638610"/>
              <a:ext cx="1887637" cy="1887637"/>
            </a:xfrm>
            <a:prstGeom prst="ellipse">
              <a:avLst/>
            </a:prstGeom>
            <a:gradFill>
              <a:gsLst>
                <a:gs pos="62000">
                  <a:schemeClr val="accent4">
                    <a:lumMod val="75000"/>
                    <a:lumOff val="25000"/>
                  </a:schemeClr>
                </a:gs>
                <a:gs pos="94000">
                  <a:schemeClr val="accent4"/>
                </a:gs>
              </a:gsLst>
              <a:lin ang="5400000" scaled="0"/>
            </a:gradFill>
            <a:ln w="57150">
              <a:solidFill>
                <a:schemeClr val="bg2">
                  <a:lumMod val="75000"/>
                </a:schemeClr>
              </a:solidFill>
            </a:ln>
            <a:effectLst>
              <a:innerShdw blurRad="549242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0EE2F56-3B78-4474-9395-60180F115891}"/>
                </a:ext>
              </a:extLst>
            </p:cNvPr>
            <p:cNvSpPr txBox="1"/>
            <p:nvPr/>
          </p:nvSpPr>
          <p:spPr>
            <a:xfrm>
              <a:off x="10467594" y="717290"/>
              <a:ext cx="9369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#1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7B010C9-ECD9-BE41-6934-BC40C1256792}"/>
                </a:ext>
              </a:extLst>
            </p:cNvPr>
            <p:cNvSpPr txBox="1"/>
            <p:nvPr/>
          </p:nvSpPr>
          <p:spPr>
            <a:xfrm>
              <a:off x="10194166" y="1471449"/>
              <a:ext cx="1496807" cy="73866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schemeClr val="bg1"/>
                  </a:solidFill>
                  <a:latin typeface="Arial"/>
                  <a:cs typeface="Arial"/>
                </a:rPr>
                <a:t>Sports Drink 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schemeClr val="bg1"/>
                  </a:solidFill>
                  <a:latin typeface="Arial"/>
                  <a:cs typeface="Arial"/>
                </a:rPr>
                <a:t>for Product Satisfaction</a:t>
              </a:r>
              <a:r>
                <a:rPr lang="en-US" sz="1400" baseline="30000" dirty="0">
                  <a:solidFill>
                    <a:schemeClr val="bg1"/>
                  </a:solidFill>
                  <a:latin typeface="Arial"/>
                  <a:cs typeface="Arial"/>
                </a:rPr>
                <a:t>1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2B2AFE64-A262-F899-E174-3BDBC4E0B4AE}"/>
              </a:ext>
            </a:extLst>
          </p:cNvPr>
          <p:cNvGrpSpPr/>
          <p:nvPr/>
        </p:nvGrpSpPr>
        <p:grpSpPr>
          <a:xfrm>
            <a:off x="6949122" y="4433928"/>
            <a:ext cx="5242878" cy="2446051"/>
            <a:chOff x="6949121" y="4348154"/>
            <a:chExt cx="5303473" cy="2509845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F4635777-5C7E-9BBE-512A-7B165A99E333}"/>
                </a:ext>
              </a:extLst>
            </p:cNvPr>
            <p:cNvSpPr/>
            <p:nvPr/>
          </p:nvSpPr>
          <p:spPr>
            <a:xfrm>
              <a:off x="6949121" y="4348154"/>
              <a:ext cx="1650869" cy="2509845"/>
            </a:xfrm>
            <a:prstGeom prst="rect">
              <a:avLst/>
            </a:prstGeom>
            <a:gradFill>
              <a:gsLst>
                <a:gs pos="5100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1E11FCD9-88E2-3EC0-4E6F-173C3523913D}"/>
                </a:ext>
              </a:extLst>
            </p:cNvPr>
            <p:cNvSpPr/>
            <p:nvPr/>
          </p:nvSpPr>
          <p:spPr>
            <a:xfrm>
              <a:off x="8656387" y="4348154"/>
              <a:ext cx="1650869" cy="2509845"/>
            </a:xfrm>
            <a:prstGeom prst="rect">
              <a:avLst/>
            </a:prstGeom>
            <a:gradFill>
              <a:gsLst>
                <a:gs pos="5100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9BBDDBA6-7214-2D6F-B6A8-8595625FB6F7}"/>
                </a:ext>
              </a:extLst>
            </p:cNvPr>
            <p:cNvSpPr/>
            <p:nvPr/>
          </p:nvSpPr>
          <p:spPr>
            <a:xfrm>
              <a:off x="10363653" y="4348154"/>
              <a:ext cx="1888941" cy="2509845"/>
            </a:xfrm>
            <a:prstGeom prst="rect">
              <a:avLst/>
            </a:prstGeom>
            <a:gradFill>
              <a:gsLst>
                <a:gs pos="5100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" name="object 6">
            <a:extLst>
              <a:ext uri="{FF2B5EF4-FFF2-40B4-BE49-F238E27FC236}">
                <a16:creationId xmlns:a16="http://schemas.microsoft.com/office/drawing/2014/main" id="{08943730-5A3B-B8CF-94B8-B39A6A1707AF}"/>
              </a:ext>
            </a:extLst>
          </p:cNvPr>
          <p:cNvSpPr txBox="1"/>
          <p:nvPr/>
        </p:nvSpPr>
        <p:spPr>
          <a:xfrm>
            <a:off x="6949121" y="4134059"/>
            <a:ext cx="3814598" cy="234069"/>
          </a:xfrm>
          <a:prstGeom prst="rect">
            <a:avLst/>
          </a:prstGeom>
        </p:spPr>
        <p:txBody>
          <a:bodyPr vert="horz" wrap="square" lIns="0" tIns="7316" rIns="0" bIns="0" rtlCol="0">
            <a:noAutofit/>
          </a:bodyPr>
          <a:lstStyle/>
          <a:p>
            <a:pPr marL="7701" marR="3081">
              <a:lnSpc>
                <a:spcPct val="110000"/>
              </a:lnSpc>
              <a:spcBef>
                <a:spcPts val="58"/>
              </a:spcBef>
            </a:pPr>
            <a:r>
              <a:rPr lang="en-US" sz="1200" b="1" spc="-21" dirty="0">
                <a:latin typeface="Arial" panose="020B0604020202020204" pitchFamily="34" charset="0"/>
                <a:cs typeface="Arial" panose="020B0604020202020204" pitchFamily="34" charset="0"/>
              </a:rPr>
              <a:t>Competitive Comparison: 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5DD0479-E524-5751-F514-13D0126DFA03}"/>
              </a:ext>
            </a:extLst>
          </p:cNvPr>
          <p:cNvSpPr txBox="1"/>
          <p:nvPr/>
        </p:nvSpPr>
        <p:spPr>
          <a:xfrm>
            <a:off x="7571068" y="4525962"/>
            <a:ext cx="10972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BODYARMOR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CC65FF3A-50F3-9609-AF9E-620C99D0AD5A}"/>
              </a:ext>
            </a:extLst>
          </p:cNvPr>
          <p:cNvSpPr txBox="1"/>
          <p:nvPr/>
        </p:nvSpPr>
        <p:spPr>
          <a:xfrm>
            <a:off x="9262708" y="4525962"/>
            <a:ext cx="9487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Gatorade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9F3D6336-C525-3916-740F-316E64B10222}"/>
              </a:ext>
            </a:extLst>
          </p:cNvPr>
          <p:cNvSpPr txBox="1"/>
          <p:nvPr/>
        </p:nvSpPr>
        <p:spPr>
          <a:xfrm>
            <a:off x="10927052" y="4525962"/>
            <a:ext cx="94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</a:t>
            </a:r>
          </a:p>
          <a:p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0" name="Table 91">
            <a:extLst>
              <a:ext uri="{FF2B5EF4-FFF2-40B4-BE49-F238E27FC236}">
                <a16:creationId xmlns:a16="http://schemas.microsoft.com/office/drawing/2014/main" id="{8B859108-8615-8F40-4656-17DCA388FE6F}"/>
              </a:ext>
            </a:extLst>
          </p:cNvPr>
          <p:cNvGraphicFramePr>
            <a:graphicFrameLocks noGrp="1"/>
          </p:cNvGraphicFramePr>
          <p:nvPr/>
        </p:nvGraphicFramePr>
        <p:xfrm>
          <a:off x="6893717" y="5972219"/>
          <a:ext cx="5012205" cy="713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9931">
                  <a:extLst>
                    <a:ext uri="{9D8B030D-6E8A-4147-A177-3AD203B41FA5}">
                      <a16:colId xmlns:a16="http://schemas.microsoft.com/office/drawing/2014/main" val="1813309763"/>
                    </a:ext>
                  </a:extLst>
                </a:gridCol>
                <a:gridCol w="1691640">
                  <a:extLst>
                    <a:ext uri="{9D8B030D-6E8A-4147-A177-3AD203B41FA5}">
                      <a16:colId xmlns:a16="http://schemas.microsoft.com/office/drawing/2014/main" val="1242184485"/>
                    </a:ext>
                  </a:extLst>
                </a:gridCol>
                <a:gridCol w="1600634">
                  <a:extLst>
                    <a:ext uri="{9D8B030D-6E8A-4147-A177-3AD203B41FA5}">
                      <a16:colId xmlns:a16="http://schemas.microsoft.com/office/drawing/2014/main" val="93897056"/>
                    </a:ext>
                  </a:extLst>
                </a:gridCol>
              </a:tblGrid>
              <a:tr h="25651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Antioxidants: 70%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Antioxidants: 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Antioxidants: 100%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24735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Potassium: 700 mg</a:t>
                      </a:r>
                    </a:p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Sodium: 40mg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Potassium: 50 mg</a:t>
                      </a:r>
                    </a:p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Sodium: 160mg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Potassium: 700 mg</a:t>
                      </a:r>
                    </a:p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Sodium: 10mg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368891"/>
                  </a:ext>
                </a:extLst>
              </a:tr>
            </a:tbl>
          </a:graphicData>
        </a:graphic>
      </p:graphicFrame>
      <p:sp>
        <p:nvSpPr>
          <p:cNvPr id="102" name="object 6">
            <a:extLst>
              <a:ext uri="{FF2B5EF4-FFF2-40B4-BE49-F238E27FC236}">
                <a16:creationId xmlns:a16="http://schemas.microsoft.com/office/drawing/2014/main" id="{ACCD86E0-323D-F43A-3172-3930E965CD7D}"/>
              </a:ext>
            </a:extLst>
          </p:cNvPr>
          <p:cNvSpPr txBox="1"/>
          <p:nvPr/>
        </p:nvSpPr>
        <p:spPr>
          <a:xfrm>
            <a:off x="6930664" y="3135344"/>
            <a:ext cx="5034244" cy="417801"/>
          </a:xfrm>
          <a:prstGeom prst="rect">
            <a:avLst/>
          </a:prstGeom>
        </p:spPr>
        <p:txBody>
          <a:bodyPr vert="horz" wrap="square" lIns="0" tIns="7316" rIns="0" bIns="0" rtlCol="0">
            <a:noAutofit/>
          </a:bodyPr>
          <a:lstStyle/>
          <a:p>
            <a:pPr marL="7701" marR="3081" lvl="0" indent="0" algn="l" defTabSz="914400" rtl="0" eaLnBrk="1" fontAlgn="auto" latinLnBrk="0" hangingPunct="1">
              <a:lnSpc>
                <a:spcPct val="10000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2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Primary SKUs: </a:t>
            </a:r>
            <a:r>
              <a:rPr kumimoji="0" lang="en-US" sz="1050" b="0" i="0" u="none" strike="noStrike" kern="1200" cap="none" spc="-21" normalizeH="0" baseline="0" noProof="0" dirty="0">
                <a:ln>
                  <a:noFill/>
                </a:ln>
                <a:solidFill>
                  <a:srgbClr val="9FA7C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(Availability varies by flavor, package, and channel)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9FA7C0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6FF3DB2A-59EB-80E1-78B4-A5BFF89B7564}"/>
              </a:ext>
            </a:extLst>
          </p:cNvPr>
          <p:cNvCxnSpPr/>
          <p:nvPr/>
        </p:nvCxnSpPr>
        <p:spPr>
          <a:xfrm>
            <a:off x="6915257" y="4068258"/>
            <a:ext cx="5276743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23E47A97-D93D-90B5-E6A2-E27187D180B9}"/>
              </a:ext>
            </a:extLst>
          </p:cNvPr>
          <p:cNvCxnSpPr/>
          <p:nvPr/>
        </p:nvCxnSpPr>
        <p:spPr>
          <a:xfrm>
            <a:off x="6915257" y="3068127"/>
            <a:ext cx="5276743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object 43">
            <a:extLst>
              <a:ext uri="{FF2B5EF4-FFF2-40B4-BE49-F238E27FC236}">
                <a16:creationId xmlns:a16="http://schemas.microsoft.com/office/drawing/2014/main" id="{ABA41A84-0484-B6C4-5152-D91096783CE9}"/>
              </a:ext>
            </a:extLst>
          </p:cNvPr>
          <p:cNvPicPr/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7133" y="3531884"/>
            <a:ext cx="133715" cy="300858"/>
          </a:xfrm>
          <a:prstGeom prst="rect">
            <a:avLst/>
          </a:prstGeom>
        </p:spPr>
      </p:pic>
      <p:pic>
        <p:nvPicPr>
          <p:cNvPr id="106" name="object 44">
            <a:extLst>
              <a:ext uri="{FF2B5EF4-FFF2-40B4-BE49-F238E27FC236}">
                <a16:creationId xmlns:a16="http://schemas.microsoft.com/office/drawing/2014/main" id="{B075180B-FBE6-D117-55B1-70AD5126E4CC}"/>
              </a:ext>
            </a:extLst>
          </p:cNvPr>
          <p:cNvPicPr/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2185" y="3515169"/>
            <a:ext cx="123810" cy="334288"/>
          </a:xfrm>
          <a:prstGeom prst="rect">
            <a:avLst/>
          </a:prstGeom>
        </p:spPr>
      </p:pic>
      <p:pic>
        <p:nvPicPr>
          <p:cNvPr id="107" name="object 45">
            <a:extLst>
              <a:ext uri="{FF2B5EF4-FFF2-40B4-BE49-F238E27FC236}">
                <a16:creationId xmlns:a16="http://schemas.microsoft.com/office/drawing/2014/main" id="{1CDE98DA-3793-FCE6-CBB3-72159F2EB6F2}"/>
              </a:ext>
            </a:extLst>
          </p:cNvPr>
          <p:cNvPicPr/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00989" y="3555496"/>
            <a:ext cx="489935" cy="293961"/>
          </a:xfrm>
          <a:prstGeom prst="rect">
            <a:avLst/>
          </a:prstGeom>
        </p:spPr>
      </p:pic>
      <p:pic>
        <p:nvPicPr>
          <p:cNvPr id="108" name="object 46">
            <a:extLst>
              <a:ext uri="{FF2B5EF4-FFF2-40B4-BE49-F238E27FC236}">
                <a16:creationId xmlns:a16="http://schemas.microsoft.com/office/drawing/2014/main" id="{DD6B1BCB-A56D-9CF0-E854-5B2661355597}"/>
              </a:ext>
            </a:extLst>
          </p:cNvPr>
          <p:cNvPicPr/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9046" y="3560853"/>
            <a:ext cx="324679" cy="288604"/>
          </a:xfrm>
          <a:prstGeom prst="rect">
            <a:avLst/>
          </a:prstGeom>
        </p:spPr>
      </p:pic>
      <p:pic>
        <p:nvPicPr>
          <p:cNvPr id="120" name="Picture 119" descr="A bottle of water&#10;&#10;Description automatically generated with low confidence">
            <a:extLst>
              <a:ext uri="{FF2B5EF4-FFF2-40B4-BE49-F238E27FC236}">
                <a16:creationId xmlns:a16="http://schemas.microsoft.com/office/drawing/2014/main" id="{A5D6081A-8BBE-AE1D-F15F-3003AA9D2FBF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4360" y="4356024"/>
            <a:ext cx="674370" cy="14401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1" name="Picture 120" descr="A bottle of hot sauce&#10;&#10;Description automatically generated with medium confidence">
            <a:extLst>
              <a:ext uri="{FF2B5EF4-FFF2-40B4-BE49-F238E27FC236}">
                <a16:creationId xmlns:a16="http://schemas.microsoft.com/office/drawing/2014/main" id="{83532071-FA3F-641E-6F57-3108A972A38C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884" r="31075"/>
          <a:stretch/>
        </p:blipFill>
        <p:spPr>
          <a:xfrm>
            <a:off x="7028936" y="4416907"/>
            <a:ext cx="571185" cy="14630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2" name="TextBox 121">
            <a:extLst>
              <a:ext uri="{FF2B5EF4-FFF2-40B4-BE49-F238E27FC236}">
                <a16:creationId xmlns:a16="http://schemas.microsoft.com/office/drawing/2014/main" id="{617011C5-9270-DBA3-95CB-CB10B681D501}"/>
              </a:ext>
            </a:extLst>
          </p:cNvPr>
          <p:cNvSpPr txBox="1"/>
          <p:nvPr/>
        </p:nvSpPr>
        <p:spPr>
          <a:xfrm>
            <a:off x="7779251" y="4759137"/>
            <a:ext cx="800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Natural Flavors</a:t>
            </a:r>
          </a:p>
        </p:txBody>
      </p:sp>
      <p:grpSp>
        <p:nvGrpSpPr>
          <p:cNvPr id="123" name="object 27">
            <a:extLst>
              <a:ext uri="{FF2B5EF4-FFF2-40B4-BE49-F238E27FC236}">
                <a16:creationId xmlns:a16="http://schemas.microsoft.com/office/drawing/2014/main" id="{C9720789-ABBA-77CB-8DD8-CF7C0EEA865A}"/>
              </a:ext>
            </a:extLst>
          </p:cNvPr>
          <p:cNvGrpSpPr/>
          <p:nvPr/>
        </p:nvGrpSpPr>
        <p:grpSpPr>
          <a:xfrm>
            <a:off x="7654571" y="4812005"/>
            <a:ext cx="158757" cy="158757"/>
            <a:chOff x="4354263" y="4322445"/>
            <a:chExt cx="516890" cy="516890"/>
          </a:xfrm>
        </p:grpSpPr>
        <p:sp>
          <p:nvSpPr>
            <p:cNvPr id="124" name="object 28">
              <a:extLst>
                <a:ext uri="{FF2B5EF4-FFF2-40B4-BE49-F238E27FC236}">
                  <a16:creationId xmlns:a16="http://schemas.microsoft.com/office/drawing/2014/main" id="{A740AB3F-FDB3-8338-B6CE-D10F704AD84E}"/>
                </a:ext>
              </a:extLst>
            </p:cNvPr>
            <p:cNvSpPr/>
            <p:nvPr/>
          </p:nvSpPr>
          <p:spPr>
            <a:xfrm>
              <a:off x="4354263" y="4322445"/>
              <a:ext cx="516890" cy="516890"/>
            </a:xfrm>
            <a:custGeom>
              <a:avLst/>
              <a:gdLst/>
              <a:ahLst/>
              <a:cxnLst/>
              <a:rect l="l" t="t" r="r" b="b"/>
              <a:pathLst>
                <a:path w="516889" h="516889">
                  <a:moveTo>
                    <a:pt x="258348" y="0"/>
                  </a:moveTo>
                  <a:lnTo>
                    <a:pt x="211909" y="4162"/>
                  </a:lnTo>
                  <a:lnTo>
                    <a:pt x="168202" y="16162"/>
                  </a:lnTo>
                  <a:lnTo>
                    <a:pt x="127954" y="35272"/>
                  </a:lnTo>
                  <a:lnTo>
                    <a:pt x="91897" y="60760"/>
                  </a:lnTo>
                  <a:lnTo>
                    <a:pt x="60760" y="91897"/>
                  </a:lnTo>
                  <a:lnTo>
                    <a:pt x="35272" y="127954"/>
                  </a:lnTo>
                  <a:lnTo>
                    <a:pt x="16162" y="168202"/>
                  </a:lnTo>
                  <a:lnTo>
                    <a:pt x="4162" y="211909"/>
                  </a:lnTo>
                  <a:lnTo>
                    <a:pt x="0" y="258348"/>
                  </a:lnTo>
                  <a:lnTo>
                    <a:pt x="4162" y="304786"/>
                  </a:lnTo>
                  <a:lnTo>
                    <a:pt x="16162" y="348494"/>
                  </a:lnTo>
                  <a:lnTo>
                    <a:pt x="35272" y="388741"/>
                  </a:lnTo>
                  <a:lnTo>
                    <a:pt x="60760" y="424798"/>
                  </a:lnTo>
                  <a:lnTo>
                    <a:pt x="91897" y="455935"/>
                  </a:lnTo>
                  <a:lnTo>
                    <a:pt x="127954" y="481424"/>
                  </a:lnTo>
                  <a:lnTo>
                    <a:pt x="168202" y="500533"/>
                  </a:lnTo>
                  <a:lnTo>
                    <a:pt x="211909" y="512533"/>
                  </a:lnTo>
                  <a:lnTo>
                    <a:pt x="258348" y="516696"/>
                  </a:lnTo>
                  <a:lnTo>
                    <a:pt x="304784" y="512533"/>
                  </a:lnTo>
                  <a:lnTo>
                    <a:pt x="348491" y="500533"/>
                  </a:lnTo>
                  <a:lnTo>
                    <a:pt x="388737" y="481424"/>
                  </a:lnTo>
                  <a:lnTo>
                    <a:pt x="424794" y="455935"/>
                  </a:lnTo>
                  <a:lnTo>
                    <a:pt x="455931" y="424798"/>
                  </a:lnTo>
                  <a:lnTo>
                    <a:pt x="481419" y="388741"/>
                  </a:lnTo>
                  <a:lnTo>
                    <a:pt x="500528" y="348494"/>
                  </a:lnTo>
                  <a:lnTo>
                    <a:pt x="512528" y="304786"/>
                  </a:lnTo>
                  <a:lnTo>
                    <a:pt x="516691" y="258348"/>
                  </a:lnTo>
                  <a:lnTo>
                    <a:pt x="512528" y="211909"/>
                  </a:lnTo>
                  <a:lnTo>
                    <a:pt x="500528" y="168202"/>
                  </a:lnTo>
                  <a:lnTo>
                    <a:pt x="481419" y="127954"/>
                  </a:lnTo>
                  <a:lnTo>
                    <a:pt x="455931" y="91897"/>
                  </a:lnTo>
                  <a:lnTo>
                    <a:pt x="424794" y="60760"/>
                  </a:lnTo>
                  <a:lnTo>
                    <a:pt x="388737" y="35272"/>
                  </a:lnTo>
                  <a:lnTo>
                    <a:pt x="348491" y="16162"/>
                  </a:lnTo>
                  <a:lnTo>
                    <a:pt x="304784" y="4162"/>
                  </a:lnTo>
                  <a:lnTo>
                    <a:pt x="258348" y="0"/>
                  </a:lnTo>
                  <a:close/>
                </a:path>
              </a:pathLst>
            </a:custGeom>
            <a:solidFill>
              <a:schemeClr val="accent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29">
              <a:extLst>
                <a:ext uri="{FF2B5EF4-FFF2-40B4-BE49-F238E27FC236}">
                  <a16:creationId xmlns:a16="http://schemas.microsoft.com/office/drawing/2014/main" id="{330B0BA5-0DF9-1935-FF17-747CAD6187D0}"/>
                </a:ext>
              </a:extLst>
            </p:cNvPr>
            <p:cNvSpPr/>
            <p:nvPr/>
          </p:nvSpPr>
          <p:spPr>
            <a:xfrm>
              <a:off x="4523966" y="4455843"/>
              <a:ext cx="263525" cy="273685"/>
            </a:xfrm>
            <a:custGeom>
              <a:avLst/>
              <a:gdLst/>
              <a:ahLst/>
              <a:cxnLst/>
              <a:rect l="l" t="t" r="r" b="b"/>
              <a:pathLst>
                <a:path w="263525" h="273685">
                  <a:moveTo>
                    <a:pt x="226801" y="0"/>
                  </a:moveTo>
                  <a:lnTo>
                    <a:pt x="9653" y="213870"/>
                  </a:lnTo>
                  <a:lnTo>
                    <a:pt x="0" y="239017"/>
                  </a:lnTo>
                  <a:lnTo>
                    <a:pt x="2923" y="252188"/>
                  </a:lnTo>
                  <a:lnTo>
                    <a:pt x="10957" y="263622"/>
                  </a:lnTo>
                  <a:lnTo>
                    <a:pt x="22797" y="271045"/>
                  </a:lnTo>
                  <a:lnTo>
                    <a:pt x="36102" y="273274"/>
                  </a:lnTo>
                  <a:lnTo>
                    <a:pt x="49272" y="270352"/>
                  </a:lnTo>
                  <a:lnTo>
                    <a:pt x="60709" y="262319"/>
                  </a:lnTo>
                  <a:lnTo>
                    <a:pt x="253253" y="59403"/>
                  </a:lnTo>
                  <a:lnTo>
                    <a:pt x="260674" y="47563"/>
                  </a:lnTo>
                  <a:lnTo>
                    <a:pt x="262902" y="34256"/>
                  </a:lnTo>
                  <a:lnTo>
                    <a:pt x="259978" y="21085"/>
                  </a:lnTo>
                  <a:lnTo>
                    <a:pt x="251944" y="9651"/>
                  </a:lnTo>
                  <a:lnTo>
                    <a:pt x="240106" y="2229"/>
                  </a:lnTo>
                  <a:lnTo>
                    <a:pt x="2268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" name="object 30">
              <a:extLst>
                <a:ext uri="{FF2B5EF4-FFF2-40B4-BE49-F238E27FC236}">
                  <a16:creationId xmlns:a16="http://schemas.microsoft.com/office/drawing/2014/main" id="{A6AB7FB5-180B-9EAD-D656-44645DA0079D}"/>
                </a:ext>
              </a:extLst>
            </p:cNvPr>
            <p:cNvPicPr/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38336" y="4577695"/>
              <a:ext cx="151730" cy="151730"/>
            </a:xfrm>
            <a:prstGeom prst="rect">
              <a:avLst/>
            </a:prstGeom>
          </p:spPr>
        </p:pic>
      </p:grpSp>
      <p:sp>
        <p:nvSpPr>
          <p:cNvPr id="127" name="TextBox 126">
            <a:extLst>
              <a:ext uri="{FF2B5EF4-FFF2-40B4-BE49-F238E27FC236}">
                <a16:creationId xmlns:a16="http://schemas.microsoft.com/office/drawing/2014/main" id="{6D1C9607-6F98-C2B3-455F-00704C9F234D}"/>
              </a:ext>
            </a:extLst>
          </p:cNvPr>
          <p:cNvSpPr txBox="1"/>
          <p:nvPr/>
        </p:nvSpPr>
        <p:spPr>
          <a:xfrm>
            <a:off x="7779251" y="5154876"/>
            <a:ext cx="800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Natural Sweeteners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D848D90C-4E17-AEDC-116E-4BD47FC190E3}"/>
              </a:ext>
            </a:extLst>
          </p:cNvPr>
          <p:cNvSpPr txBox="1"/>
          <p:nvPr/>
        </p:nvSpPr>
        <p:spPr>
          <a:xfrm>
            <a:off x="7779251" y="5540187"/>
            <a:ext cx="800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Coconut Water</a:t>
            </a:r>
          </a:p>
        </p:txBody>
      </p:sp>
      <p:grpSp>
        <p:nvGrpSpPr>
          <p:cNvPr id="129" name="object 27">
            <a:extLst>
              <a:ext uri="{FF2B5EF4-FFF2-40B4-BE49-F238E27FC236}">
                <a16:creationId xmlns:a16="http://schemas.microsoft.com/office/drawing/2014/main" id="{E1ED5850-B22F-24F6-FC2A-12070B5902D3}"/>
              </a:ext>
            </a:extLst>
          </p:cNvPr>
          <p:cNvGrpSpPr/>
          <p:nvPr/>
        </p:nvGrpSpPr>
        <p:grpSpPr>
          <a:xfrm>
            <a:off x="7654571" y="5593055"/>
            <a:ext cx="158757" cy="158757"/>
            <a:chOff x="4354263" y="4322445"/>
            <a:chExt cx="516890" cy="516890"/>
          </a:xfrm>
        </p:grpSpPr>
        <p:sp>
          <p:nvSpPr>
            <p:cNvPr id="130" name="object 28">
              <a:extLst>
                <a:ext uri="{FF2B5EF4-FFF2-40B4-BE49-F238E27FC236}">
                  <a16:creationId xmlns:a16="http://schemas.microsoft.com/office/drawing/2014/main" id="{3E1C0CC3-B95C-C932-3927-4030401F71BB}"/>
                </a:ext>
              </a:extLst>
            </p:cNvPr>
            <p:cNvSpPr/>
            <p:nvPr/>
          </p:nvSpPr>
          <p:spPr>
            <a:xfrm>
              <a:off x="4354263" y="4322445"/>
              <a:ext cx="516890" cy="516890"/>
            </a:xfrm>
            <a:custGeom>
              <a:avLst/>
              <a:gdLst/>
              <a:ahLst/>
              <a:cxnLst/>
              <a:rect l="l" t="t" r="r" b="b"/>
              <a:pathLst>
                <a:path w="516889" h="516889">
                  <a:moveTo>
                    <a:pt x="258348" y="0"/>
                  </a:moveTo>
                  <a:lnTo>
                    <a:pt x="211909" y="4162"/>
                  </a:lnTo>
                  <a:lnTo>
                    <a:pt x="168202" y="16162"/>
                  </a:lnTo>
                  <a:lnTo>
                    <a:pt x="127954" y="35272"/>
                  </a:lnTo>
                  <a:lnTo>
                    <a:pt x="91897" y="60760"/>
                  </a:lnTo>
                  <a:lnTo>
                    <a:pt x="60760" y="91897"/>
                  </a:lnTo>
                  <a:lnTo>
                    <a:pt x="35272" y="127954"/>
                  </a:lnTo>
                  <a:lnTo>
                    <a:pt x="16162" y="168202"/>
                  </a:lnTo>
                  <a:lnTo>
                    <a:pt x="4162" y="211909"/>
                  </a:lnTo>
                  <a:lnTo>
                    <a:pt x="0" y="258348"/>
                  </a:lnTo>
                  <a:lnTo>
                    <a:pt x="4162" y="304786"/>
                  </a:lnTo>
                  <a:lnTo>
                    <a:pt x="16162" y="348494"/>
                  </a:lnTo>
                  <a:lnTo>
                    <a:pt x="35272" y="388741"/>
                  </a:lnTo>
                  <a:lnTo>
                    <a:pt x="60760" y="424798"/>
                  </a:lnTo>
                  <a:lnTo>
                    <a:pt x="91897" y="455935"/>
                  </a:lnTo>
                  <a:lnTo>
                    <a:pt x="127954" y="481424"/>
                  </a:lnTo>
                  <a:lnTo>
                    <a:pt x="168202" y="500533"/>
                  </a:lnTo>
                  <a:lnTo>
                    <a:pt x="211909" y="512533"/>
                  </a:lnTo>
                  <a:lnTo>
                    <a:pt x="258348" y="516696"/>
                  </a:lnTo>
                  <a:lnTo>
                    <a:pt x="304784" y="512533"/>
                  </a:lnTo>
                  <a:lnTo>
                    <a:pt x="348491" y="500533"/>
                  </a:lnTo>
                  <a:lnTo>
                    <a:pt x="388737" y="481424"/>
                  </a:lnTo>
                  <a:lnTo>
                    <a:pt x="424794" y="455935"/>
                  </a:lnTo>
                  <a:lnTo>
                    <a:pt x="455931" y="424798"/>
                  </a:lnTo>
                  <a:lnTo>
                    <a:pt x="481419" y="388741"/>
                  </a:lnTo>
                  <a:lnTo>
                    <a:pt x="500528" y="348494"/>
                  </a:lnTo>
                  <a:lnTo>
                    <a:pt x="512528" y="304786"/>
                  </a:lnTo>
                  <a:lnTo>
                    <a:pt x="516691" y="258348"/>
                  </a:lnTo>
                  <a:lnTo>
                    <a:pt x="512528" y="211909"/>
                  </a:lnTo>
                  <a:lnTo>
                    <a:pt x="500528" y="168202"/>
                  </a:lnTo>
                  <a:lnTo>
                    <a:pt x="481419" y="127954"/>
                  </a:lnTo>
                  <a:lnTo>
                    <a:pt x="455931" y="91897"/>
                  </a:lnTo>
                  <a:lnTo>
                    <a:pt x="424794" y="60760"/>
                  </a:lnTo>
                  <a:lnTo>
                    <a:pt x="388737" y="35272"/>
                  </a:lnTo>
                  <a:lnTo>
                    <a:pt x="348491" y="16162"/>
                  </a:lnTo>
                  <a:lnTo>
                    <a:pt x="304784" y="4162"/>
                  </a:lnTo>
                  <a:lnTo>
                    <a:pt x="258348" y="0"/>
                  </a:lnTo>
                  <a:close/>
                </a:path>
              </a:pathLst>
            </a:custGeom>
            <a:solidFill>
              <a:schemeClr val="accent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29">
              <a:extLst>
                <a:ext uri="{FF2B5EF4-FFF2-40B4-BE49-F238E27FC236}">
                  <a16:creationId xmlns:a16="http://schemas.microsoft.com/office/drawing/2014/main" id="{6A7E2C6D-26FA-7E83-3C2F-F29C715B56B9}"/>
                </a:ext>
              </a:extLst>
            </p:cNvPr>
            <p:cNvSpPr/>
            <p:nvPr/>
          </p:nvSpPr>
          <p:spPr>
            <a:xfrm>
              <a:off x="4523966" y="4455843"/>
              <a:ext cx="263525" cy="273685"/>
            </a:xfrm>
            <a:custGeom>
              <a:avLst/>
              <a:gdLst/>
              <a:ahLst/>
              <a:cxnLst/>
              <a:rect l="l" t="t" r="r" b="b"/>
              <a:pathLst>
                <a:path w="263525" h="273685">
                  <a:moveTo>
                    <a:pt x="226801" y="0"/>
                  </a:moveTo>
                  <a:lnTo>
                    <a:pt x="9653" y="213870"/>
                  </a:lnTo>
                  <a:lnTo>
                    <a:pt x="0" y="239017"/>
                  </a:lnTo>
                  <a:lnTo>
                    <a:pt x="2923" y="252188"/>
                  </a:lnTo>
                  <a:lnTo>
                    <a:pt x="10957" y="263622"/>
                  </a:lnTo>
                  <a:lnTo>
                    <a:pt x="22797" y="271045"/>
                  </a:lnTo>
                  <a:lnTo>
                    <a:pt x="36102" y="273274"/>
                  </a:lnTo>
                  <a:lnTo>
                    <a:pt x="49272" y="270352"/>
                  </a:lnTo>
                  <a:lnTo>
                    <a:pt x="60709" y="262319"/>
                  </a:lnTo>
                  <a:lnTo>
                    <a:pt x="253253" y="59403"/>
                  </a:lnTo>
                  <a:lnTo>
                    <a:pt x="260674" y="47563"/>
                  </a:lnTo>
                  <a:lnTo>
                    <a:pt x="262902" y="34256"/>
                  </a:lnTo>
                  <a:lnTo>
                    <a:pt x="259978" y="21085"/>
                  </a:lnTo>
                  <a:lnTo>
                    <a:pt x="251944" y="9651"/>
                  </a:lnTo>
                  <a:lnTo>
                    <a:pt x="240106" y="2229"/>
                  </a:lnTo>
                  <a:lnTo>
                    <a:pt x="2268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30">
              <a:extLst>
                <a:ext uri="{FF2B5EF4-FFF2-40B4-BE49-F238E27FC236}">
                  <a16:creationId xmlns:a16="http://schemas.microsoft.com/office/drawing/2014/main" id="{EBA7F787-4FE2-B7C1-B034-6B33D97B0AD9}"/>
                </a:ext>
              </a:extLst>
            </p:cNvPr>
            <p:cNvPicPr/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38336" y="4577695"/>
              <a:ext cx="151730" cy="151730"/>
            </a:xfrm>
            <a:prstGeom prst="rect">
              <a:avLst/>
            </a:prstGeom>
          </p:spPr>
        </p:pic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B6B5A2B6-01C8-059C-578E-19167C89C02A}"/>
              </a:ext>
            </a:extLst>
          </p:cNvPr>
          <p:cNvSpPr txBox="1"/>
          <p:nvPr/>
        </p:nvSpPr>
        <p:spPr>
          <a:xfrm>
            <a:off x="9468714" y="4759137"/>
            <a:ext cx="800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Natural Flavors</a:t>
            </a:r>
          </a:p>
        </p:txBody>
      </p:sp>
      <p:grpSp>
        <p:nvGrpSpPr>
          <p:cNvPr id="134" name="object 27">
            <a:extLst>
              <a:ext uri="{FF2B5EF4-FFF2-40B4-BE49-F238E27FC236}">
                <a16:creationId xmlns:a16="http://schemas.microsoft.com/office/drawing/2014/main" id="{C49B165F-3F8D-3348-81E2-86D7F3AEA900}"/>
              </a:ext>
            </a:extLst>
          </p:cNvPr>
          <p:cNvGrpSpPr/>
          <p:nvPr/>
        </p:nvGrpSpPr>
        <p:grpSpPr>
          <a:xfrm>
            <a:off x="9344034" y="4812005"/>
            <a:ext cx="158757" cy="158757"/>
            <a:chOff x="4354263" y="4322445"/>
            <a:chExt cx="516890" cy="516890"/>
          </a:xfrm>
        </p:grpSpPr>
        <p:sp>
          <p:nvSpPr>
            <p:cNvPr id="135" name="object 28">
              <a:extLst>
                <a:ext uri="{FF2B5EF4-FFF2-40B4-BE49-F238E27FC236}">
                  <a16:creationId xmlns:a16="http://schemas.microsoft.com/office/drawing/2014/main" id="{B4E894BD-ACF1-E58F-CF05-81D4F83627E7}"/>
                </a:ext>
              </a:extLst>
            </p:cNvPr>
            <p:cNvSpPr/>
            <p:nvPr/>
          </p:nvSpPr>
          <p:spPr>
            <a:xfrm>
              <a:off x="4354263" y="4322445"/>
              <a:ext cx="516890" cy="516890"/>
            </a:xfrm>
            <a:custGeom>
              <a:avLst/>
              <a:gdLst/>
              <a:ahLst/>
              <a:cxnLst/>
              <a:rect l="l" t="t" r="r" b="b"/>
              <a:pathLst>
                <a:path w="516889" h="516889">
                  <a:moveTo>
                    <a:pt x="258348" y="0"/>
                  </a:moveTo>
                  <a:lnTo>
                    <a:pt x="211909" y="4162"/>
                  </a:lnTo>
                  <a:lnTo>
                    <a:pt x="168202" y="16162"/>
                  </a:lnTo>
                  <a:lnTo>
                    <a:pt x="127954" y="35272"/>
                  </a:lnTo>
                  <a:lnTo>
                    <a:pt x="91897" y="60760"/>
                  </a:lnTo>
                  <a:lnTo>
                    <a:pt x="60760" y="91897"/>
                  </a:lnTo>
                  <a:lnTo>
                    <a:pt x="35272" y="127954"/>
                  </a:lnTo>
                  <a:lnTo>
                    <a:pt x="16162" y="168202"/>
                  </a:lnTo>
                  <a:lnTo>
                    <a:pt x="4162" y="211909"/>
                  </a:lnTo>
                  <a:lnTo>
                    <a:pt x="0" y="258348"/>
                  </a:lnTo>
                  <a:lnTo>
                    <a:pt x="4162" y="304786"/>
                  </a:lnTo>
                  <a:lnTo>
                    <a:pt x="16162" y="348494"/>
                  </a:lnTo>
                  <a:lnTo>
                    <a:pt x="35272" y="388741"/>
                  </a:lnTo>
                  <a:lnTo>
                    <a:pt x="60760" y="424798"/>
                  </a:lnTo>
                  <a:lnTo>
                    <a:pt x="91897" y="455935"/>
                  </a:lnTo>
                  <a:lnTo>
                    <a:pt x="127954" y="481424"/>
                  </a:lnTo>
                  <a:lnTo>
                    <a:pt x="168202" y="500533"/>
                  </a:lnTo>
                  <a:lnTo>
                    <a:pt x="211909" y="512533"/>
                  </a:lnTo>
                  <a:lnTo>
                    <a:pt x="258348" y="516696"/>
                  </a:lnTo>
                  <a:lnTo>
                    <a:pt x="304784" y="512533"/>
                  </a:lnTo>
                  <a:lnTo>
                    <a:pt x="348491" y="500533"/>
                  </a:lnTo>
                  <a:lnTo>
                    <a:pt x="388737" y="481424"/>
                  </a:lnTo>
                  <a:lnTo>
                    <a:pt x="424794" y="455935"/>
                  </a:lnTo>
                  <a:lnTo>
                    <a:pt x="455931" y="424798"/>
                  </a:lnTo>
                  <a:lnTo>
                    <a:pt x="481419" y="388741"/>
                  </a:lnTo>
                  <a:lnTo>
                    <a:pt x="500528" y="348494"/>
                  </a:lnTo>
                  <a:lnTo>
                    <a:pt x="512528" y="304786"/>
                  </a:lnTo>
                  <a:lnTo>
                    <a:pt x="516691" y="258348"/>
                  </a:lnTo>
                  <a:lnTo>
                    <a:pt x="512528" y="211909"/>
                  </a:lnTo>
                  <a:lnTo>
                    <a:pt x="500528" y="168202"/>
                  </a:lnTo>
                  <a:lnTo>
                    <a:pt x="481419" y="127954"/>
                  </a:lnTo>
                  <a:lnTo>
                    <a:pt x="455931" y="91897"/>
                  </a:lnTo>
                  <a:lnTo>
                    <a:pt x="424794" y="60760"/>
                  </a:lnTo>
                  <a:lnTo>
                    <a:pt x="388737" y="35272"/>
                  </a:lnTo>
                  <a:lnTo>
                    <a:pt x="348491" y="16162"/>
                  </a:lnTo>
                  <a:lnTo>
                    <a:pt x="304784" y="4162"/>
                  </a:lnTo>
                  <a:lnTo>
                    <a:pt x="258348" y="0"/>
                  </a:lnTo>
                  <a:close/>
                </a:path>
              </a:pathLst>
            </a:custGeom>
            <a:solidFill>
              <a:schemeClr val="accent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29">
              <a:extLst>
                <a:ext uri="{FF2B5EF4-FFF2-40B4-BE49-F238E27FC236}">
                  <a16:creationId xmlns:a16="http://schemas.microsoft.com/office/drawing/2014/main" id="{057FDB16-65F6-84D2-0F0D-41E207EE4A92}"/>
                </a:ext>
              </a:extLst>
            </p:cNvPr>
            <p:cNvSpPr/>
            <p:nvPr/>
          </p:nvSpPr>
          <p:spPr>
            <a:xfrm>
              <a:off x="4523966" y="4455843"/>
              <a:ext cx="263525" cy="273685"/>
            </a:xfrm>
            <a:custGeom>
              <a:avLst/>
              <a:gdLst/>
              <a:ahLst/>
              <a:cxnLst/>
              <a:rect l="l" t="t" r="r" b="b"/>
              <a:pathLst>
                <a:path w="263525" h="273685">
                  <a:moveTo>
                    <a:pt x="226801" y="0"/>
                  </a:moveTo>
                  <a:lnTo>
                    <a:pt x="9653" y="213870"/>
                  </a:lnTo>
                  <a:lnTo>
                    <a:pt x="0" y="239017"/>
                  </a:lnTo>
                  <a:lnTo>
                    <a:pt x="2923" y="252188"/>
                  </a:lnTo>
                  <a:lnTo>
                    <a:pt x="10957" y="263622"/>
                  </a:lnTo>
                  <a:lnTo>
                    <a:pt x="22797" y="271045"/>
                  </a:lnTo>
                  <a:lnTo>
                    <a:pt x="36102" y="273274"/>
                  </a:lnTo>
                  <a:lnTo>
                    <a:pt x="49272" y="270352"/>
                  </a:lnTo>
                  <a:lnTo>
                    <a:pt x="60709" y="262319"/>
                  </a:lnTo>
                  <a:lnTo>
                    <a:pt x="253253" y="59403"/>
                  </a:lnTo>
                  <a:lnTo>
                    <a:pt x="260674" y="47563"/>
                  </a:lnTo>
                  <a:lnTo>
                    <a:pt x="262902" y="34256"/>
                  </a:lnTo>
                  <a:lnTo>
                    <a:pt x="259978" y="21085"/>
                  </a:lnTo>
                  <a:lnTo>
                    <a:pt x="251944" y="9651"/>
                  </a:lnTo>
                  <a:lnTo>
                    <a:pt x="240106" y="2229"/>
                  </a:lnTo>
                  <a:lnTo>
                    <a:pt x="2268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" name="object 30">
              <a:extLst>
                <a:ext uri="{FF2B5EF4-FFF2-40B4-BE49-F238E27FC236}">
                  <a16:creationId xmlns:a16="http://schemas.microsoft.com/office/drawing/2014/main" id="{4B6DFD07-2CAF-BD03-E5F9-F0D51EB85394}"/>
                </a:ext>
              </a:extLst>
            </p:cNvPr>
            <p:cNvPicPr/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38336" y="4577695"/>
              <a:ext cx="151730" cy="151730"/>
            </a:xfrm>
            <a:prstGeom prst="rect">
              <a:avLst/>
            </a:prstGeom>
          </p:spPr>
        </p:pic>
      </p:grpSp>
      <p:grpSp>
        <p:nvGrpSpPr>
          <p:cNvPr id="138" name="object 39">
            <a:extLst>
              <a:ext uri="{FF2B5EF4-FFF2-40B4-BE49-F238E27FC236}">
                <a16:creationId xmlns:a16="http://schemas.microsoft.com/office/drawing/2014/main" id="{74BE1EA1-498E-37DB-1C38-0CAE46D959ED}"/>
              </a:ext>
            </a:extLst>
          </p:cNvPr>
          <p:cNvGrpSpPr/>
          <p:nvPr/>
        </p:nvGrpSpPr>
        <p:grpSpPr>
          <a:xfrm>
            <a:off x="9353847" y="5194269"/>
            <a:ext cx="158757" cy="158757"/>
            <a:chOff x="7495501" y="5156430"/>
            <a:chExt cx="516890" cy="516890"/>
          </a:xfrm>
        </p:grpSpPr>
        <p:sp>
          <p:nvSpPr>
            <p:cNvPr id="139" name="object 40">
              <a:extLst>
                <a:ext uri="{FF2B5EF4-FFF2-40B4-BE49-F238E27FC236}">
                  <a16:creationId xmlns:a16="http://schemas.microsoft.com/office/drawing/2014/main" id="{1FA9FBA1-3B45-066F-94B0-01BE749C3C81}"/>
                </a:ext>
              </a:extLst>
            </p:cNvPr>
            <p:cNvSpPr/>
            <p:nvPr/>
          </p:nvSpPr>
          <p:spPr>
            <a:xfrm>
              <a:off x="7495501" y="5156430"/>
              <a:ext cx="516890" cy="516890"/>
            </a:xfrm>
            <a:custGeom>
              <a:avLst/>
              <a:gdLst/>
              <a:ahLst/>
              <a:cxnLst/>
              <a:rect l="l" t="t" r="r" b="b"/>
              <a:pathLst>
                <a:path w="516890" h="516889">
                  <a:moveTo>
                    <a:pt x="258374" y="0"/>
                  </a:moveTo>
                  <a:lnTo>
                    <a:pt x="211932" y="4162"/>
                  </a:lnTo>
                  <a:lnTo>
                    <a:pt x="168220" y="16164"/>
                  </a:lnTo>
                  <a:lnTo>
                    <a:pt x="127969" y="35275"/>
                  </a:lnTo>
                  <a:lnTo>
                    <a:pt x="91908" y="60765"/>
                  </a:lnTo>
                  <a:lnTo>
                    <a:pt x="60767" y="91905"/>
                  </a:lnTo>
                  <a:lnTo>
                    <a:pt x="35276" y="127965"/>
                  </a:lnTo>
                  <a:lnTo>
                    <a:pt x="16165" y="168216"/>
                  </a:lnTo>
                  <a:lnTo>
                    <a:pt x="4162" y="211927"/>
                  </a:lnTo>
                  <a:lnTo>
                    <a:pt x="0" y="258369"/>
                  </a:lnTo>
                  <a:lnTo>
                    <a:pt x="4162" y="304810"/>
                  </a:lnTo>
                  <a:lnTo>
                    <a:pt x="16165" y="348521"/>
                  </a:lnTo>
                  <a:lnTo>
                    <a:pt x="35276" y="388772"/>
                  </a:lnTo>
                  <a:lnTo>
                    <a:pt x="60767" y="424832"/>
                  </a:lnTo>
                  <a:lnTo>
                    <a:pt x="91908" y="455972"/>
                  </a:lnTo>
                  <a:lnTo>
                    <a:pt x="127969" y="481462"/>
                  </a:lnTo>
                  <a:lnTo>
                    <a:pt x="168220" y="500573"/>
                  </a:lnTo>
                  <a:lnTo>
                    <a:pt x="211932" y="512575"/>
                  </a:lnTo>
                  <a:lnTo>
                    <a:pt x="258374" y="516738"/>
                  </a:lnTo>
                  <a:lnTo>
                    <a:pt x="304816" y="512575"/>
                  </a:lnTo>
                  <a:lnTo>
                    <a:pt x="348527" y="500573"/>
                  </a:lnTo>
                  <a:lnTo>
                    <a:pt x="388777" y="481462"/>
                  </a:lnTo>
                  <a:lnTo>
                    <a:pt x="424837" y="455972"/>
                  </a:lnTo>
                  <a:lnTo>
                    <a:pt x="455977" y="424832"/>
                  </a:lnTo>
                  <a:lnTo>
                    <a:pt x="481468" y="388772"/>
                  </a:lnTo>
                  <a:lnTo>
                    <a:pt x="500579" y="348521"/>
                  </a:lnTo>
                  <a:lnTo>
                    <a:pt x="512580" y="304810"/>
                  </a:lnTo>
                  <a:lnTo>
                    <a:pt x="516743" y="258369"/>
                  </a:lnTo>
                  <a:lnTo>
                    <a:pt x="512580" y="211927"/>
                  </a:lnTo>
                  <a:lnTo>
                    <a:pt x="500579" y="168216"/>
                  </a:lnTo>
                  <a:lnTo>
                    <a:pt x="481468" y="127965"/>
                  </a:lnTo>
                  <a:lnTo>
                    <a:pt x="455977" y="91905"/>
                  </a:lnTo>
                  <a:lnTo>
                    <a:pt x="424837" y="60765"/>
                  </a:lnTo>
                  <a:lnTo>
                    <a:pt x="388777" y="35275"/>
                  </a:lnTo>
                  <a:lnTo>
                    <a:pt x="348527" y="16164"/>
                  </a:lnTo>
                  <a:lnTo>
                    <a:pt x="304816" y="4162"/>
                  </a:lnTo>
                  <a:lnTo>
                    <a:pt x="258374" y="0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41">
              <a:extLst>
                <a:ext uri="{FF2B5EF4-FFF2-40B4-BE49-F238E27FC236}">
                  <a16:creationId xmlns:a16="http://schemas.microsoft.com/office/drawing/2014/main" id="{FDA6782C-131E-9E16-07AF-B5EC2AC51B81}"/>
                </a:ext>
              </a:extLst>
            </p:cNvPr>
            <p:cNvSpPr/>
            <p:nvPr/>
          </p:nvSpPr>
          <p:spPr>
            <a:xfrm>
              <a:off x="7617219" y="5278151"/>
              <a:ext cx="273685" cy="273685"/>
            </a:xfrm>
            <a:custGeom>
              <a:avLst/>
              <a:gdLst/>
              <a:ahLst/>
              <a:cxnLst/>
              <a:rect l="l" t="t" r="r" b="b"/>
              <a:pathLst>
                <a:path w="273684" h="273685">
                  <a:moveTo>
                    <a:pt x="273304" y="232016"/>
                  </a:moveTo>
                  <a:lnTo>
                    <a:pt x="270370" y="218846"/>
                  </a:lnTo>
                  <a:lnTo>
                    <a:pt x="262343" y="207403"/>
                  </a:lnTo>
                  <a:lnTo>
                    <a:pt x="186397" y="135356"/>
                  </a:lnTo>
                  <a:lnTo>
                    <a:pt x="258457" y="59410"/>
                  </a:lnTo>
                  <a:lnTo>
                    <a:pt x="265887" y="47574"/>
                  </a:lnTo>
                  <a:lnTo>
                    <a:pt x="268109" y="34264"/>
                  </a:lnTo>
                  <a:lnTo>
                    <a:pt x="265188" y="21094"/>
                  </a:lnTo>
                  <a:lnTo>
                    <a:pt x="257162" y="9652"/>
                  </a:lnTo>
                  <a:lnTo>
                    <a:pt x="245313" y="2235"/>
                  </a:lnTo>
                  <a:lnTo>
                    <a:pt x="232003" y="0"/>
                  </a:lnTo>
                  <a:lnTo>
                    <a:pt x="218833" y="2933"/>
                  </a:lnTo>
                  <a:lnTo>
                    <a:pt x="207403" y="10960"/>
                  </a:lnTo>
                  <a:lnTo>
                    <a:pt x="135331" y="86906"/>
                  </a:lnTo>
                  <a:lnTo>
                    <a:pt x="59397" y="14846"/>
                  </a:lnTo>
                  <a:lnTo>
                    <a:pt x="47561" y="7416"/>
                  </a:lnTo>
                  <a:lnTo>
                    <a:pt x="34264" y="5194"/>
                  </a:lnTo>
                  <a:lnTo>
                    <a:pt x="21082" y="8115"/>
                  </a:lnTo>
                  <a:lnTo>
                    <a:pt x="9652" y="16141"/>
                  </a:lnTo>
                  <a:lnTo>
                    <a:pt x="2222" y="27990"/>
                  </a:lnTo>
                  <a:lnTo>
                    <a:pt x="0" y="41300"/>
                  </a:lnTo>
                  <a:lnTo>
                    <a:pt x="2921" y="54470"/>
                  </a:lnTo>
                  <a:lnTo>
                    <a:pt x="10960" y="65900"/>
                  </a:lnTo>
                  <a:lnTo>
                    <a:pt x="86880" y="137960"/>
                  </a:lnTo>
                  <a:lnTo>
                    <a:pt x="14833" y="213893"/>
                  </a:lnTo>
                  <a:lnTo>
                    <a:pt x="7416" y="225729"/>
                  </a:lnTo>
                  <a:lnTo>
                    <a:pt x="5181" y="239039"/>
                  </a:lnTo>
                  <a:lnTo>
                    <a:pt x="8102" y="252209"/>
                  </a:lnTo>
                  <a:lnTo>
                    <a:pt x="16141" y="263652"/>
                  </a:lnTo>
                  <a:lnTo>
                    <a:pt x="27978" y="271081"/>
                  </a:lnTo>
                  <a:lnTo>
                    <a:pt x="41287" y="273304"/>
                  </a:lnTo>
                  <a:lnTo>
                    <a:pt x="54457" y="270383"/>
                  </a:lnTo>
                  <a:lnTo>
                    <a:pt x="65900" y="262343"/>
                  </a:lnTo>
                  <a:lnTo>
                    <a:pt x="137947" y="186410"/>
                  </a:lnTo>
                  <a:lnTo>
                    <a:pt x="213893" y="258470"/>
                  </a:lnTo>
                  <a:lnTo>
                    <a:pt x="225729" y="265887"/>
                  </a:lnTo>
                  <a:lnTo>
                    <a:pt x="239039" y="268122"/>
                  </a:lnTo>
                  <a:lnTo>
                    <a:pt x="252209" y="265188"/>
                  </a:lnTo>
                  <a:lnTo>
                    <a:pt x="263652" y="257162"/>
                  </a:lnTo>
                  <a:lnTo>
                    <a:pt x="271068" y="245325"/>
                  </a:lnTo>
                  <a:lnTo>
                    <a:pt x="273304" y="2320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1" name="TextBox 140">
            <a:extLst>
              <a:ext uri="{FF2B5EF4-FFF2-40B4-BE49-F238E27FC236}">
                <a16:creationId xmlns:a16="http://schemas.microsoft.com/office/drawing/2014/main" id="{85AF0C12-B2DB-B6FD-44FF-BBA96CF0233D}"/>
              </a:ext>
            </a:extLst>
          </p:cNvPr>
          <p:cNvSpPr txBox="1"/>
          <p:nvPr/>
        </p:nvSpPr>
        <p:spPr>
          <a:xfrm>
            <a:off x="9468714" y="5154876"/>
            <a:ext cx="800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Natural Sweeteners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3356D533-2FCC-B56E-F351-434609EADD30}"/>
              </a:ext>
            </a:extLst>
          </p:cNvPr>
          <p:cNvSpPr txBox="1"/>
          <p:nvPr/>
        </p:nvSpPr>
        <p:spPr>
          <a:xfrm>
            <a:off x="9468714" y="5540187"/>
            <a:ext cx="800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Coconut Water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A5A78C27-1BD3-F0AE-24EB-7AEA7CA60CF1}"/>
              </a:ext>
            </a:extLst>
          </p:cNvPr>
          <p:cNvSpPr txBox="1"/>
          <p:nvPr/>
        </p:nvSpPr>
        <p:spPr>
          <a:xfrm>
            <a:off x="11097217" y="4759137"/>
            <a:ext cx="800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Natural Flavors</a:t>
            </a:r>
          </a:p>
        </p:txBody>
      </p:sp>
      <p:grpSp>
        <p:nvGrpSpPr>
          <p:cNvPr id="144" name="object 27">
            <a:extLst>
              <a:ext uri="{FF2B5EF4-FFF2-40B4-BE49-F238E27FC236}">
                <a16:creationId xmlns:a16="http://schemas.microsoft.com/office/drawing/2014/main" id="{DAA41389-3F56-1C72-C4F2-D295616D6AB3}"/>
              </a:ext>
            </a:extLst>
          </p:cNvPr>
          <p:cNvGrpSpPr/>
          <p:nvPr/>
        </p:nvGrpSpPr>
        <p:grpSpPr>
          <a:xfrm>
            <a:off x="10972537" y="4812005"/>
            <a:ext cx="158757" cy="158757"/>
            <a:chOff x="4354263" y="4322445"/>
            <a:chExt cx="516890" cy="516890"/>
          </a:xfrm>
        </p:grpSpPr>
        <p:sp>
          <p:nvSpPr>
            <p:cNvPr id="145" name="object 28">
              <a:extLst>
                <a:ext uri="{FF2B5EF4-FFF2-40B4-BE49-F238E27FC236}">
                  <a16:creationId xmlns:a16="http://schemas.microsoft.com/office/drawing/2014/main" id="{0C447847-EEB7-0CB9-E0B1-B83D188D98CA}"/>
                </a:ext>
              </a:extLst>
            </p:cNvPr>
            <p:cNvSpPr/>
            <p:nvPr/>
          </p:nvSpPr>
          <p:spPr>
            <a:xfrm>
              <a:off x="4354263" y="4322445"/>
              <a:ext cx="516890" cy="516890"/>
            </a:xfrm>
            <a:custGeom>
              <a:avLst/>
              <a:gdLst/>
              <a:ahLst/>
              <a:cxnLst/>
              <a:rect l="l" t="t" r="r" b="b"/>
              <a:pathLst>
                <a:path w="516889" h="516889">
                  <a:moveTo>
                    <a:pt x="258348" y="0"/>
                  </a:moveTo>
                  <a:lnTo>
                    <a:pt x="211909" y="4162"/>
                  </a:lnTo>
                  <a:lnTo>
                    <a:pt x="168202" y="16162"/>
                  </a:lnTo>
                  <a:lnTo>
                    <a:pt x="127954" y="35272"/>
                  </a:lnTo>
                  <a:lnTo>
                    <a:pt x="91897" y="60760"/>
                  </a:lnTo>
                  <a:lnTo>
                    <a:pt x="60760" y="91897"/>
                  </a:lnTo>
                  <a:lnTo>
                    <a:pt x="35272" y="127954"/>
                  </a:lnTo>
                  <a:lnTo>
                    <a:pt x="16162" y="168202"/>
                  </a:lnTo>
                  <a:lnTo>
                    <a:pt x="4162" y="211909"/>
                  </a:lnTo>
                  <a:lnTo>
                    <a:pt x="0" y="258348"/>
                  </a:lnTo>
                  <a:lnTo>
                    <a:pt x="4162" y="304786"/>
                  </a:lnTo>
                  <a:lnTo>
                    <a:pt x="16162" y="348494"/>
                  </a:lnTo>
                  <a:lnTo>
                    <a:pt x="35272" y="388741"/>
                  </a:lnTo>
                  <a:lnTo>
                    <a:pt x="60760" y="424798"/>
                  </a:lnTo>
                  <a:lnTo>
                    <a:pt x="91897" y="455935"/>
                  </a:lnTo>
                  <a:lnTo>
                    <a:pt x="127954" y="481424"/>
                  </a:lnTo>
                  <a:lnTo>
                    <a:pt x="168202" y="500533"/>
                  </a:lnTo>
                  <a:lnTo>
                    <a:pt x="211909" y="512533"/>
                  </a:lnTo>
                  <a:lnTo>
                    <a:pt x="258348" y="516696"/>
                  </a:lnTo>
                  <a:lnTo>
                    <a:pt x="304784" y="512533"/>
                  </a:lnTo>
                  <a:lnTo>
                    <a:pt x="348491" y="500533"/>
                  </a:lnTo>
                  <a:lnTo>
                    <a:pt x="388737" y="481424"/>
                  </a:lnTo>
                  <a:lnTo>
                    <a:pt x="424794" y="455935"/>
                  </a:lnTo>
                  <a:lnTo>
                    <a:pt x="455931" y="424798"/>
                  </a:lnTo>
                  <a:lnTo>
                    <a:pt x="481419" y="388741"/>
                  </a:lnTo>
                  <a:lnTo>
                    <a:pt x="500528" y="348494"/>
                  </a:lnTo>
                  <a:lnTo>
                    <a:pt x="512528" y="304786"/>
                  </a:lnTo>
                  <a:lnTo>
                    <a:pt x="516691" y="258348"/>
                  </a:lnTo>
                  <a:lnTo>
                    <a:pt x="512528" y="211909"/>
                  </a:lnTo>
                  <a:lnTo>
                    <a:pt x="500528" y="168202"/>
                  </a:lnTo>
                  <a:lnTo>
                    <a:pt x="481419" y="127954"/>
                  </a:lnTo>
                  <a:lnTo>
                    <a:pt x="455931" y="91897"/>
                  </a:lnTo>
                  <a:lnTo>
                    <a:pt x="424794" y="60760"/>
                  </a:lnTo>
                  <a:lnTo>
                    <a:pt x="388737" y="35272"/>
                  </a:lnTo>
                  <a:lnTo>
                    <a:pt x="348491" y="16162"/>
                  </a:lnTo>
                  <a:lnTo>
                    <a:pt x="304784" y="4162"/>
                  </a:lnTo>
                  <a:lnTo>
                    <a:pt x="258348" y="0"/>
                  </a:lnTo>
                  <a:close/>
                </a:path>
              </a:pathLst>
            </a:custGeom>
            <a:solidFill>
              <a:schemeClr val="accent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29">
              <a:extLst>
                <a:ext uri="{FF2B5EF4-FFF2-40B4-BE49-F238E27FC236}">
                  <a16:creationId xmlns:a16="http://schemas.microsoft.com/office/drawing/2014/main" id="{0FE5A107-9F16-B3D3-A88F-1B8230951E42}"/>
                </a:ext>
              </a:extLst>
            </p:cNvPr>
            <p:cNvSpPr/>
            <p:nvPr/>
          </p:nvSpPr>
          <p:spPr>
            <a:xfrm>
              <a:off x="4523966" y="4455843"/>
              <a:ext cx="263525" cy="273685"/>
            </a:xfrm>
            <a:custGeom>
              <a:avLst/>
              <a:gdLst/>
              <a:ahLst/>
              <a:cxnLst/>
              <a:rect l="l" t="t" r="r" b="b"/>
              <a:pathLst>
                <a:path w="263525" h="273685">
                  <a:moveTo>
                    <a:pt x="226801" y="0"/>
                  </a:moveTo>
                  <a:lnTo>
                    <a:pt x="9653" y="213870"/>
                  </a:lnTo>
                  <a:lnTo>
                    <a:pt x="0" y="239017"/>
                  </a:lnTo>
                  <a:lnTo>
                    <a:pt x="2923" y="252188"/>
                  </a:lnTo>
                  <a:lnTo>
                    <a:pt x="10957" y="263622"/>
                  </a:lnTo>
                  <a:lnTo>
                    <a:pt x="22797" y="271045"/>
                  </a:lnTo>
                  <a:lnTo>
                    <a:pt x="36102" y="273274"/>
                  </a:lnTo>
                  <a:lnTo>
                    <a:pt x="49272" y="270352"/>
                  </a:lnTo>
                  <a:lnTo>
                    <a:pt x="60709" y="262319"/>
                  </a:lnTo>
                  <a:lnTo>
                    <a:pt x="253253" y="59403"/>
                  </a:lnTo>
                  <a:lnTo>
                    <a:pt x="260674" y="47563"/>
                  </a:lnTo>
                  <a:lnTo>
                    <a:pt x="262902" y="34256"/>
                  </a:lnTo>
                  <a:lnTo>
                    <a:pt x="259978" y="21085"/>
                  </a:lnTo>
                  <a:lnTo>
                    <a:pt x="251944" y="9651"/>
                  </a:lnTo>
                  <a:lnTo>
                    <a:pt x="240106" y="2229"/>
                  </a:lnTo>
                  <a:lnTo>
                    <a:pt x="2268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7" name="object 30">
              <a:extLst>
                <a:ext uri="{FF2B5EF4-FFF2-40B4-BE49-F238E27FC236}">
                  <a16:creationId xmlns:a16="http://schemas.microsoft.com/office/drawing/2014/main" id="{5AD8B65B-A119-F6EC-A0D9-EA8D1213CA23}"/>
                </a:ext>
              </a:extLst>
            </p:cNvPr>
            <p:cNvPicPr/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38336" y="4577695"/>
              <a:ext cx="151730" cy="151730"/>
            </a:xfrm>
            <a:prstGeom prst="rect">
              <a:avLst/>
            </a:prstGeom>
          </p:spPr>
        </p:pic>
      </p:grpSp>
      <p:grpSp>
        <p:nvGrpSpPr>
          <p:cNvPr id="148" name="object 39">
            <a:extLst>
              <a:ext uri="{FF2B5EF4-FFF2-40B4-BE49-F238E27FC236}">
                <a16:creationId xmlns:a16="http://schemas.microsoft.com/office/drawing/2014/main" id="{33212338-1801-3440-0674-972149B347C9}"/>
              </a:ext>
            </a:extLst>
          </p:cNvPr>
          <p:cNvGrpSpPr/>
          <p:nvPr/>
        </p:nvGrpSpPr>
        <p:grpSpPr>
          <a:xfrm>
            <a:off x="10982350" y="5194269"/>
            <a:ext cx="158757" cy="158757"/>
            <a:chOff x="7495501" y="5156430"/>
            <a:chExt cx="516890" cy="516890"/>
          </a:xfrm>
        </p:grpSpPr>
        <p:sp>
          <p:nvSpPr>
            <p:cNvPr id="149" name="object 40">
              <a:extLst>
                <a:ext uri="{FF2B5EF4-FFF2-40B4-BE49-F238E27FC236}">
                  <a16:creationId xmlns:a16="http://schemas.microsoft.com/office/drawing/2014/main" id="{2FB0F505-4BB2-1FCE-6AA7-AC10D0CAA3E7}"/>
                </a:ext>
              </a:extLst>
            </p:cNvPr>
            <p:cNvSpPr/>
            <p:nvPr/>
          </p:nvSpPr>
          <p:spPr>
            <a:xfrm>
              <a:off x="7495501" y="5156430"/>
              <a:ext cx="516890" cy="516890"/>
            </a:xfrm>
            <a:custGeom>
              <a:avLst/>
              <a:gdLst/>
              <a:ahLst/>
              <a:cxnLst/>
              <a:rect l="l" t="t" r="r" b="b"/>
              <a:pathLst>
                <a:path w="516890" h="516889">
                  <a:moveTo>
                    <a:pt x="258374" y="0"/>
                  </a:moveTo>
                  <a:lnTo>
                    <a:pt x="211932" y="4162"/>
                  </a:lnTo>
                  <a:lnTo>
                    <a:pt x="168220" y="16164"/>
                  </a:lnTo>
                  <a:lnTo>
                    <a:pt x="127969" y="35275"/>
                  </a:lnTo>
                  <a:lnTo>
                    <a:pt x="91908" y="60765"/>
                  </a:lnTo>
                  <a:lnTo>
                    <a:pt x="60767" y="91905"/>
                  </a:lnTo>
                  <a:lnTo>
                    <a:pt x="35276" y="127965"/>
                  </a:lnTo>
                  <a:lnTo>
                    <a:pt x="16165" y="168216"/>
                  </a:lnTo>
                  <a:lnTo>
                    <a:pt x="4162" y="211927"/>
                  </a:lnTo>
                  <a:lnTo>
                    <a:pt x="0" y="258369"/>
                  </a:lnTo>
                  <a:lnTo>
                    <a:pt x="4162" y="304810"/>
                  </a:lnTo>
                  <a:lnTo>
                    <a:pt x="16165" y="348521"/>
                  </a:lnTo>
                  <a:lnTo>
                    <a:pt x="35276" y="388772"/>
                  </a:lnTo>
                  <a:lnTo>
                    <a:pt x="60767" y="424832"/>
                  </a:lnTo>
                  <a:lnTo>
                    <a:pt x="91908" y="455972"/>
                  </a:lnTo>
                  <a:lnTo>
                    <a:pt x="127969" y="481462"/>
                  </a:lnTo>
                  <a:lnTo>
                    <a:pt x="168220" y="500573"/>
                  </a:lnTo>
                  <a:lnTo>
                    <a:pt x="211932" y="512575"/>
                  </a:lnTo>
                  <a:lnTo>
                    <a:pt x="258374" y="516738"/>
                  </a:lnTo>
                  <a:lnTo>
                    <a:pt x="304816" y="512575"/>
                  </a:lnTo>
                  <a:lnTo>
                    <a:pt x="348527" y="500573"/>
                  </a:lnTo>
                  <a:lnTo>
                    <a:pt x="388777" y="481462"/>
                  </a:lnTo>
                  <a:lnTo>
                    <a:pt x="424837" y="455972"/>
                  </a:lnTo>
                  <a:lnTo>
                    <a:pt x="455977" y="424832"/>
                  </a:lnTo>
                  <a:lnTo>
                    <a:pt x="481468" y="388772"/>
                  </a:lnTo>
                  <a:lnTo>
                    <a:pt x="500579" y="348521"/>
                  </a:lnTo>
                  <a:lnTo>
                    <a:pt x="512580" y="304810"/>
                  </a:lnTo>
                  <a:lnTo>
                    <a:pt x="516743" y="258369"/>
                  </a:lnTo>
                  <a:lnTo>
                    <a:pt x="512580" y="211927"/>
                  </a:lnTo>
                  <a:lnTo>
                    <a:pt x="500579" y="168216"/>
                  </a:lnTo>
                  <a:lnTo>
                    <a:pt x="481468" y="127965"/>
                  </a:lnTo>
                  <a:lnTo>
                    <a:pt x="455977" y="91905"/>
                  </a:lnTo>
                  <a:lnTo>
                    <a:pt x="424837" y="60765"/>
                  </a:lnTo>
                  <a:lnTo>
                    <a:pt x="388777" y="35275"/>
                  </a:lnTo>
                  <a:lnTo>
                    <a:pt x="348527" y="16164"/>
                  </a:lnTo>
                  <a:lnTo>
                    <a:pt x="304816" y="4162"/>
                  </a:lnTo>
                  <a:lnTo>
                    <a:pt x="258374" y="0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41">
              <a:extLst>
                <a:ext uri="{FF2B5EF4-FFF2-40B4-BE49-F238E27FC236}">
                  <a16:creationId xmlns:a16="http://schemas.microsoft.com/office/drawing/2014/main" id="{E9E56162-275A-A28C-35CD-EA1B3CE5510C}"/>
                </a:ext>
              </a:extLst>
            </p:cNvPr>
            <p:cNvSpPr/>
            <p:nvPr/>
          </p:nvSpPr>
          <p:spPr>
            <a:xfrm>
              <a:off x="7617219" y="5278151"/>
              <a:ext cx="273685" cy="273685"/>
            </a:xfrm>
            <a:custGeom>
              <a:avLst/>
              <a:gdLst/>
              <a:ahLst/>
              <a:cxnLst/>
              <a:rect l="l" t="t" r="r" b="b"/>
              <a:pathLst>
                <a:path w="273684" h="273685">
                  <a:moveTo>
                    <a:pt x="273304" y="232016"/>
                  </a:moveTo>
                  <a:lnTo>
                    <a:pt x="270370" y="218846"/>
                  </a:lnTo>
                  <a:lnTo>
                    <a:pt x="262343" y="207403"/>
                  </a:lnTo>
                  <a:lnTo>
                    <a:pt x="186397" y="135356"/>
                  </a:lnTo>
                  <a:lnTo>
                    <a:pt x="258457" y="59410"/>
                  </a:lnTo>
                  <a:lnTo>
                    <a:pt x="265887" y="47574"/>
                  </a:lnTo>
                  <a:lnTo>
                    <a:pt x="268109" y="34264"/>
                  </a:lnTo>
                  <a:lnTo>
                    <a:pt x="265188" y="21094"/>
                  </a:lnTo>
                  <a:lnTo>
                    <a:pt x="257162" y="9652"/>
                  </a:lnTo>
                  <a:lnTo>
                    <a:pt x="245313" y="2235"/>
                  </a:lnTo>
                  <a:lnTo>
                    <a:pt x="232003" y="0"/>
                  </a:lnTo>
                  <a:lnTo>
                    <a:pt x="218833" y="2933"/>
                  </a:lnTo>
                  <a:lnTo>
                    <a:pt x="207403" y="10960"/>
                  </a:lnTo>
                  <a:lnTo>
                    <a:pt x="135331" y="86906"/>
                  </a:lnTo>
                  <a:lnTo>
                    <a:pt x="59397" y="14846"/>
                  </a:lnTo>
                  <a:lnTo>
                    <a:pt x="47561" y="7416"/>
                  </a:lnTo>
                  <a:lnTo>
                    <a:pt x="34264" y="5194"/>
                  </a:lnTo>
                  <a:lnTo>
                    <a:pt x="21082" y="8115"/>
                  </a:lnTo>
                  <a:lnTo>
                    <a:pt x="9652" y="16141"/>
                  </a:lnTo>
                  <a:lnTo>
                    <a:pt x="2222" y="27990"/>
                  </a:lnTo>
                  <a:lnTo>
                    <a:pt x="0" y="41300"/>
                  </a:lnTo>
                  <a:lnTo>
                    <a:pt x="2921" y="54470"/>
                  </a:lnTo>
                  <a:lnTo>
                    <a:pt x="10960" y="65900"/>
                  </a:lnTo>
                  <a:lnTo>
                    <a:pt x="86880" y="137960"/>
                  </a:lnTo>
                  <a:lnTo>
                    <a:pt x="14833" y="213893"/>
                  </a:lnTo>
                  <a:lnTo>
                    <a:pt x="7416" y="225729"/>
                  </a:lnTo>
                  <a:lnTo>
                    <a:pt x="5181" y="239039"/>
                  </a:lnTo>
                  <a:lnTo>
                    <a:pt x="8102" y="252209"/>
                  </a:lnTo>
                  <a:lnTo>
                    <a:pt x="16141" y="263652"/>
                  </a:lnTo>
                  <a:lnTo>
                    <a:pt x="27978" y="271081"/>
                  </a:lnTo>
                  <a:lnTo>
                    <a:pt x="41287" y="273304"/>
                  </a:lnTo>
                  <a:lnTo>
                    <a:pt x="54457" y="270383"/>
                  </a:lnTo>
                  <a:lnTo>
                    <a:pt x="65900" y="262343"/>
                  </a:lnTo>
                  <a:lnTo>
                    <a:pt x="137947" y="186410"/>
                  </a:lnTo>
                  <a:lnTo>
                    <a:pt x="213893" y="258470"/>
                  </a:lnTo>
                  <a:lnTo>
                    <a:pt x="225729" y="265887"/>
                  </a:lnTo>
                  <a:lnTo>
                    <a:pt x="239039" y="268122"/>
                  </a:lnTo>
                  <a:lnTo>
                    <a:pt x="252209" y="265188"/>
                  </a:lnTo>
                  <a:lnTo>
                    <a:pt x="263652" y="257162"/>
                  </a:lnTo>
                  <a:lnTo>
                    <a:pt x="271068" y="245325"/>
                  </a:lnTo>
                  <a:lnTo>
                    <a:pt x="273304" y="2320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1" name="TextBox 150">
            <a:extLst>
              <a:ext uri="{FF2B5EF4-FFF2-40B4-BE49-F238E27FC236}">
                <a16:creationId xmlns:a16="http://schemas.microsoft.com/office/drawing/2014/main" id="{674AC3D0-02D4-5DDD-7002-B6FFE94856D8}"/>
              </a:ext>
            </a:extLst>
          </p:cNvPr>
          <p:cNvSpPr txBox="1"/>
          <p:nvPr/>
        </p:nvSpPr>
        <p:spPr>
          <a:xfrm>
            <a:off x="11097217" y="5154876"/>
            <a:ext cx="800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Natural Sweeteners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C2877E8D-58BA-BC20-F2B4-B62123EB159E}"/>
              </a:ext>
            </a:extLst>
          </p:cNvPr>
          <p:cNvSpPr txBox="1"/>
          <p:nvPr/>
        </p:nvSpPr>
        <p:spPr>
          <a:xfrm>
            <a:off x="11097217" y="5540187"/>
            <a:ext cx="800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Coconut Water</a:t>
            </a:r>
          </a:p>
        </p:txBody>
      </p:sp>
      <p:grpSp>
        <p:nvGrpSpPr>
          <p:cNvPr id="153" name="object 27">
            <a:extLst>
              <a:ext uri="{FF2B5EF4-FFF2-40B4-BE49-F238E27FC236}">
                <a16:creationId xmlns:a16="http://schemas.microsoft.com/office/drawing/2014/main" id="{407F23B0-41B2-84D4-245A-C10651F56DB5}"/>
              </a:ext>
            </a:extLst>
          </p:cNvPr>
          <p:cNvGrpSpPr/>
          <p:nvPr/>
        </p:nvGrpSpPr>
        <p:grpSpPr>
          <a:xfrm>
            <a:off x="10972537" y="5593055"/>
            <a:ext cx="158757" cy="158757"/>
            <a:chOff x="4354263" y="4322445"/>
            <a:chExt cx="516890" cy="516890"/>
          </a:xfrm>
        </p:grpSpPr>
        <p:sp>
          <p:nvSpPr>
            <p:cNvPr id="154" name="object 28">
              <a:extLst>
                <a:ext uri="{FF2B5EF4-FFF2-40B4-BE49-F238E27FC236}">
                  <a16:creationId xmlns:a16="http://schemas.microsoft.com/office/drawing/2014/main" id="{3E608205-6D2C-E7FB-A04A-619C1824798B}"/>
                </a:ext>
              </a:extLst>
            </p:cNvPr>
            <p:cNvSpPr/>
            <p:nvPr/>
          </p:nvSpPr>
          <p:spPr>
            <a:xfrm>
              <a:off x="4354263" y="4322445"/>
              <a:ext cx="516890" cy="516890"/>
            </a:xfrm>
            <a:custGeom>
              <a:avLst/>
              <a:gdLst/>
              <a:ahLst/>
              <a:cxnLst/>
              <a:rect l="l" t="t" r="r" b="b"/>
              <a:pathLst>
                <a:path w="516889" h="516889">
                  <a:moveTo>
                    <a:pt x="258348" y="0"/>
                  </a:moveTo>
                  <a:lnTo>
                    <a:pt x="211909" y="4162"/>
                  </a:lnTo>
                  <a:lnTo>
                    <a:pt x="168202" y="16162"/>
                  </a:lnTo>
                  <a:lnTo>
                    <a:pt x="127954" y="35272"/>
                  </a:lnTo>
                  <a:lnTo>
                    <a:pt x="91897" y="60760"/>
                  </a:lnTo>
                  <a:lnTo>
                    <a:pt x="60760" y="91897"/>
                  </a:lnTo>
                  <a:lnTo>
                    <a:pt x="35272" y="127954"/>
                  </a:lnTo>
                  <a:lnTo>
                    <a:pt x="16162" y="168202"/>
                  </a:lnTo>
                  <a:lnTo>
                    <a:pt x="4162" y="211909"/>
                  </a:lnTo>
                  <a:lnTo>
                    <a:pt x="0" y="258348"/>
                  </a:lnTo>
                  <a:lnTo>
                    <a:pt x="4162" y="304786"/>
                  </a:lnTo>
                  <a:lnTo>
                    <a:pt x="16162" y="348494"/>
                  </a:lnTo>
                  <a:lnTo>
                    <a:pt x="35272" y="388741"/>
                  </a:lnTo>
                  <a:lnTo>
                    <a:pt x="60760" y="424798"/>
                  </a:lnTo>
                  <a:lnTo>
                    <a:pt x="91897" y="455935"/>
                  </a:lnTo>
                  <a:lnTo>
                    <a:pt x="127954" y="481424"/>
                  </a:lnTo>
                  <a:lnTo>
                    <a:pt x="168202" y="500533"/>
                  </a:lnTo>
                  <a:lnTo>
                    <a:pt x="211909" y="512533"/>
                  </a:lnTo>
                  <a:lnTo>
                    <a:pt x="258348" y="516696"/>
                  </a:lnTo>
                  <a:lnTo>
                    <a:pt x="304784" y="512533"/>
                  </a:lnTo>
                  <a:lnTo>
                    <a:pt x="348491" y="500533"/>
                  </a:lnTo>
                  <a:lnTo>
                    <a:pt x="388737" y="481424"/>
                  </a:lnTo>
                  <a:lnTo>
                    <a:pt x="424794" y="455935"/>
                  </a:lnTo>
                  <a:lnTo>
                    <a:pt x="455931" y="424798"/>
                  </a:lnTo>
                  <a:lnTo>
                    <a:pt x="481419" y="388741"/>
                  </a:lnTo>
                  <a:lnTo>
                    <a:pt x="500528" y="348494"/>
                  </a:lnTo>
                  <a:lnTo>
                    <a:pt x="512528" y="304786"/>
                  </a:lnTo>
                  <a:lnTo>
                    <a:pt x="516691" y="258348"/>
                  </a:lnTo>
                  <a:lnTo>
                    <a:pt x="512528" y="211909"/>
                  </a:lnTo>
                  <a:lnTo>
                    <a:pt x="500528" y="168202"/>
                  </a:lnTo>
                  <a:lnTo>
                    <a:pt x="481419" y="127954"/>
                  </a:lnTo>
                  <a:lnTo>
                    <a:pt x="455931" y="91897"/>
                  </a:lnTo>
                  <a:lnTo>
                    <a:pt x="424794" y="60760"/>
                  </a:lnTo>
                  <a:lnTo>
                    <a:pt x="388737" y="35272"/>
                  </a:lnTo>
                  <a:lnTo>
                    <a:pt x="348491" y="16162"/>
                  </a:lnTo>
                  <a:lnTo>
                    <a:pt x="304784" y="4162"/>
                  </a:lnTo>
                  <a:lnTo>
                    <a:pt x="258348" y="0"/>
                  </a:lnTo>
                  <a:close/>
                </a:path>
              </a:pathLst>
            </a:custGeom>
            <a:solidFill>
              <a:schemeClr val="accent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29">
              <a:extLst>
                <a:ext uri="{FF2B5EF4-FFF2-40B4-BE49-F238E27FC236}">
                  <a16:creationId xmlns:a16="http://schemas.microsoft.com/office/drawing/2014/main" id="{AB512FE0-25D2-79F6-ECCF-718C4075FBAC}"/>
                </a:ext>
              </a:extLst>
            </p:cNvPr>
            <p:cNvSpPr/>
            <p:nvPr/>
          </p:nvSpPr>
          <p:spPr>
            <a:xfrm>
              <a:off x="4523966" y="4455843"/>
              <a:ext cx="263525" cy="273685"/>
            </a:xfrm>
            <a:custGeom>
              <a:avLst/>
              <a:gdLst/>
              <a:ahLst/>
              <a:cxnLst/>
              <a:rect l="l" t="t" r="r" b="b"/>
              <a:pathLst>
                <a:path w="263525" h="273685">
                  <a:moveTo>
                    <a:pt x="226801" y="0"/>
                  </a:moveTo>
                  <a:lnTo>
                    <a:pt x="9653" y="213870"/>
                  </a:lnTo>
                  <a:lnTo>
                    <a:pt x="0" y="239017"/>
                  </a:lnTo>
                  <a:lnTo>
                    <a:pt x="2923" y="252188"/>
                  </a:lnTo>
                  <a:lnTo>
                    <a:pt x="10957" y="263622"/>
                  </a:lnTo>
                  <a:lnTo>
                    <a:pt x="22797" y="271045"/>
                  </a:lnTo>
                  <a:lnTo>
                    <a:pt x="36102" y="273274"/>
                  </a:lnTo>
                  <a:lnTo>
                    <a:pt x="49272" y="270352"/>
                  </a:lnTo>
                  <a:lnTo>
                    <a:pt x="60709" y="262319"/>
                  </a:lnTo>
                  <a:lnTo>
                    <a:pt x="253253" y="59403"/>
                  </a:lnTo>
                  <a:lnTo>
                    <a:pt x="260674" y="47563"/>
                  </a:lnTo>
                  <a:lnTo>
                    <a:pt x="262902" y="34256"/>
                  </a:lnTo>
                  <a:lnTo>
                    <a:pt x="259978" y="21085"/>
                  </a:lnTo>
                  <a:lnTo>
                    <a:pt x="251944" y="9651"/>
                  </a:lnTo>
                  <a:lnTo>
                    <a:pt x="240106" y="2229"/>
                  </a:lnTo>
                  <a:lnTo>
                    <a:pt x="2268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" name="object 30">
              <a:extLst>
                <a:ext uri="{FF2B5EF4-FFF2-40B4-BE49-F238E27FC236}">
                  <a16:creationId xmlns:a16="http://schemas.microsoft.com/office/drawing/2014/main" id="{6E46AA2D-0E33-79A3-46F7-2B78026DE596}"/>
                </a:ext>
              </a:extLst>
            </p:cNvPr>
            <p:cNvPicPr/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38336" y="4577695"/>
              <a:ext cx="151730" cy="151730"/>
            </a:xfrm>
            <a:prstGeom prst="rect">
              <a:avLst/>
            </a:prstGeom>
          </p:spPr>
        </p:pic>
      </p:grpSp>
      <p:grpSp>
        <p:nvGrpSpPr>
          <p:cNvPr id="157" name="object 27">
            <a:extLst>
              <a:ext uri="{FF2B5EF4-FFF2-40B4-BE49-F238E27FC236}">
                <a16:creationId xmlns:a16="http://schemas.microsoft.com/office/drawing/2014/main" id="{21FC19D1-39C0-CA92-A51E-DD38627D422F}"/>
              </a:ext>
            </a:extLst>
          </p:cNvPr>
          <p:cNvGrpSpPr/>
          <p:nvPr/>
        </p:nvGrpSpPr>
        <p:grpSpPr>
          <a:xfrm>
            <a:off x="7654571" y="5183752"/>
            <a:ext cx="158757" cy="158757"/>
            <a:chOff x="4354263" y="4322445"/>
            <a:chExt cx="516890" cy="516890"/>
          </a:xfrm>
        </p:grpSpPr>
        <p:sp>
          <p:nvSpPr>
            <p:cNvPr id="158" name="object 28">
              <a:extLst>
                <a:ext uri="{FF2B5EF4-FFF2-40B4-BE49-F238E27FC236}">
                  <a16:creationId xmlns:a16="http://schemas.microsoft.com/office/drawing/2014/main" id="{3BB1FA33-90C0-87A6-04B4-FD06A43AA3B1}"/>
                </a:ext>
              </a:extLst>
            </p:cNvPr>
            <p:cNvSpPr/>
            <p:nvPr/>
          </p:nvSpPr>
          <p:spPr>
            <a:xfrm>
              <a:off x="4354263" y="4322445"/>
              <a:ext cx="516890" cy="516890"/>
            </a:xfrm>
            <a:custGeom>
              <a:avLst/>
              <a:gdLst/>
              <a:ahLst/>
              <a:cxnLst/>
              <a:rect l="l" t="t" r="r" b="b"/>
              <a:pathLst>
                <a:path w="516889" h="516889">
                  <a:moveTo>
                    <a:pt x="258348" y="0"/>
                  </a:moveTo>
                  <a:lnTo>
                    <a:pt x="211909" y="4162"/>
                  </a:lnTo>
                  <a:lnTo>
                    <a:pt x="168202" y="16162"/>
                  </a:lnTo>
                  <a:lnTo>
                    <a:pt x="127954" y="35272"/>
                  </a:lnTo>
                  <a:lnTo>
                    <a:pt x="91897" y="60760"/>
                  </a:lnTo>
                  <a:lnTo>
                    <a:pt x="60760" y="91897"/>
                  </a:lnTo>
                  <a:lnTo>
                    <a:pt x="35272" y="127954"/>
                  </a:lnTo>
                  <a:lnTo>
                    <a:pt x="16162" y="168202"/>
                  </a:lnTo>
                  <a:lnTo>
                    <a:pt x="4162" y="211909"/>
                  </a:lnTo>
                  <a:lnTo>
                    <a:pt x="0" y="258348"/>
                  </a:lnTo>
                  <a:lnTo>
                    <a:pt x="4162" y="304786"/>
                  </a:lnTo>
                  <a:lnTo>
                    <a:pt x="16162" y="348494"/>
                  </a:lnTo>
                  <a:lnTo>
                    <a:pt x="35272" y="388741"/>
                  </a:lnTo>
                  <a:lnTo>
                    <a:pt x="60760" y="424798"/>
                  </a:lnTo>
                  <a:lnTo>
                    <a:pt x="91897" y="455935"/>
                  </a:lnTo>
                  <a:lnTo>
                    <a:pt x="127954" y="481424"/>
                  </a:lnTo>
                  <a:lnTo>
                    <a:pt x="168202" y="500533"/>
                  </a:lnTo>
                  <a:lnTo>
                    <a:pt x="211909" y="512533"/>
                  </a:lnTo>
                  <a:lnTo>
                    <a:pt x="258348" y="516696"/>
                  </a:lnTo>
                  <a:lnTo>
                    <a:pt x="304784" y="512533"/>
                  </a:lnTo>
                  <a:lnTo>
                    <a:pt x="348491" y="500533"/>
                  </a:lnTo>
                  <a:lnTo>
                    <a:pt x="388737" y="481424"/>
                  </a:lnTo>
                  <a:lnTo>
                    <a:pt x="424794" y="455935"/>
                  </a:lnTo>
                  <a:lnTo>
                    <a:pt x="455931" y="424798"/>
                  </a:lnTo>
                  <a:lnTo>
                    <a:pt x="481419" y="388741"/>
                  </a:lnTo>
                  <a:lnTo>
                    <a:pt x="500528" y="348494"/>
                  </a:lnTo>
                  <a:lnTo>
                    <a:pt x="512528" y="304786"/>
                  </a:lnTo>
                  <a:lnTo>
                    <a:pt x="516691" y="258348"/>
                  </a:lnTo>
                  <a:lnTo>
                    <a:pt x="512528" y="211909"/>
                  </a:lnTo>
                  <a:lnTo>
                    <a:pt x="500528" y="168202"/>
                  </a:lnTo>
                  <a:lnTo>
                    <a:pt x="481419" y="127954"/>
                  </a:lnTo>
                  <a:lnTo>
                    <a:pt x="455931" y="91897"/>
                  </a:lnTo>
                  <a:lnTo>
                    <a:pt x="424794" y="60760"/>
                  </a:lnTo>
                  <a:lnTo>
                    <a:pt x="388737" y="35272"/>
                  </a:lnTo>
                  <a:lnTo>
                    <a:pt x="348491" y="16162"/>
                  </a:lnTo>
                  <a:lnTo>
                    <a:pt x="304784" y="4162"/>
                  </a:lnTo>
                  <a:lnTo>
                    <a:pt x="258348" y="0"/>
                  </a:lnTo>
                  <a:close/>
                </a:path>
              </a:pathLst>
            </a:custGeom>
            <a:solidFill>
              <a:schemeClr val="accent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29">
              <a:extLst>
                <a:ext uri="{FF2B5EF4-FFF2-40B4-BE49-F238E27FC236}">
                  <a16:creationId xmlns:a16="http://schemas.microsoft.com/office/drawing/2014/main" id="{60A15C0E-CC09-F156-4891-BBC55D698FDB}"/>
                </a:ext>
              </a:extLst>
            </p:cNvPr>
            <p:cNvSpPr/>
            <p:nvPr/>
          </p:nvSpPr>
          <p:spPr>
            <a:xfrm>
              <a:off x="4523966" y="4455843"/>
              <a:ext cx="263525" cy="273685"/>
            </a:xfrm>
            <a:custGeom>
              <a:avLst/>
              <a:gdLst/>
              <a:ahLst/>
              <a:cxnLst/>
              <a:rect l="l" t="t" r="r" b="b"/>
              <a:pathLst>
                <a:path w="263525" h="273685">
                  <a:moveTo>
                    <a:pt x="226801" y="0"/>
                  </a:moveTo>
                  <a:lnTo>
                    <a:pt x="9653" y="213870"/>
                  </a:lnTo>
                  <a:lnTo>
                    <a:pt x="0" y="239017"/>
                  </a:lnTo>
                  <a:lnTo>
                    <a:pt x="2923" y="252188"/>
                  </a:lnTo>
                  <a:lnTo>
                    <a:pt x="10957" y="263622"/>
                  </a:lnTo>
                  <a:lnTo>
                    <a:pt x="22797" y="271045"/>
                  </a:lnTo>
                  <a:lnTo>
                    <a:pt x="36102" y="273274"/>
                  </a:lnTo>
                  <a:lnTo>
                    <a:pt x="49272" y="270352"/>
                  </a:lnTo>
                  <a:lnTo>
                    <a:pt x="60709" y="262319"/>
                  </a:lnTo>
                  <a:lnTo>
                    <a:pt x="253253" y="59403"/>
                  </a:lnTo>
                  <a:lnTo>
                    <a:pt x="260674" y="47563"/>
                  </a:lnTo>
                  <a:lnTo>
                    <a:pt x="262902" y="34256"/>
                  </a:lnTo>
                  <a:lnTo>
                    <a:pt x="259978" y="21085"/>
                  </a:lnTo>
                  <a:lnTo>
                    <a:pt x="251944" y="9651"/>
                  </a:lnTo>
                  <a:lnTo>
                    <a:pt x="240106" y="2229"/>
                  </a:lnTo>
                  <a:lnTo>
                    <a:pt x="2268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" name="object 30">
              <a:extLst>
                <a:ext uri="{FF2B5EF4-FFF2-40B4-BE49-F238E27FC236}">
                  <a16:creationId xmlns:a16="http://schemas.microsoft.com/office/drawing/2014/main" id="{B5205412-9977-F70F-5971-EB1BEDAED707}"/>
                </a:ext>
              </a:extLst>
            </p:cNvPr>
            <p:cNvPicPr/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38336" y="4577695"/>
              <a:ext cx="151730" cy="151730"/>
            </a:xfrm>
            <a:prstGeom prst="rect">
              <a:avLst/>
            </a:prstGeom>
          </p:spPr>
        </p:pic>
      </p:grpSp>
      <p:grpSp>
        <p:nvGrpSpPr>
          <p:cNvPr id="161" name="object 39">
            <a:extLst>
              <a:ext uri="{FF2B5EF4-FFF2-40B4-BE49-F238E27FC236}">
                <a16:creationId xmlns:a16="http://schemas.microsoft.com/office/drawing/2014/main" id="{3326885B-785E-7481-9229-7228CE9DBAD3}"/>
              </a:ext>
            </a:extLst>
          </p:cNvPr>
          <p:cNvGrpSpPr/>
          <p:nvPr/>
        </p:nvGrpSpPr>
        <p:grpSpPr>
          <a:xfrm>
            <a:off x="9353847" y="5577446"/>
            <a:ext cx="158757" cy="158757"/>
            <a:chOff x="7495501" y="5156430"/>
            <a:chExt cx="516890" cy="516890"/>
          </a:xfrm>
        </p:grpSpPr>
        <p:sp>
          <p:nvSpPr>
            <p:cNvPr id="162" name="object 40">
              <a:extLst>
                <a:ext uri="{FF2B5EF4-FFF2-40B4-BE49-F238E27FC236}">
                  <a16:creationId xmlns:a16="http://schemas.microsoft.com/office/drawing/2014/main" id="{3BB393CF-6B13-EABE-E1F1-8FA9FC7E77DC}"/>
                </a:ext>
              </a:extLst>
            </p:cNvPr>
            <p:cNvSpPr/>
            <p:nvPr/>
          </p:nvSpPr>
          <p:spPr>
            <a:xfrm>
              <a:off x="7495501" y="5156430"/>
              <a:ext cx="516890" cy="516890"/>
            </a:xfrm>
            <a:custGeom>
              <a:avLst/>
              <a:gdLst/>
              <a:ahLst/>
              <a:cxnLst/>
              <a:rect l="l" t="t" r="r" b="b"/>
              <a:pathLst>
                <a:path w="516890" h="516889">
                  <a:moveTo>
                    <a:pt x="258374" y="0"/>
                  </a:moveTo>
                  <a:lnTo>
                    <a:pt x="211932" y="4162"/>
                  </a:lnTo>
                  <a:lnTo>
                    <a:pt x="168220" y="16164"/>
                  </a:lnTo>
                  <a:lnTo>
                    <a:pt x="127969" y="35275"/>
                  </a:lnTo>
                  <a:lnTo>
                    <a:pt x="91908" y="60765"/>
                  </a:lnTo>
                  <a:lnTo>
                    <a:pt x="60767" y="91905"/>
                  </a:lnTo>
                  <a:lnTo>
                    <a:pt x="35276" y="127965"/>
                  </a:lnTo>
                  <a:lnTo>
                    <a:pt x="16165" y="168216"/>
                  </a:lnTo>
                  <a:lnTo>
                    <a:pt x="4162" y="211927"/>
                  </a:lnTo>
                  <a:lnTo>
                    <a:pt x="0" y="258369"/>
                  </a:lnTo>
                  <a:lnTo>
                    <a:pt x="4162" y="304810"/>
                  </a:lnTo>
                  <a:lnTo>
                    <a:pt x="16165" y="348521"/>
                  </a:lnTo>
                  <a:lnTo>
                    <a:pt x="35276" y="388772"/>
                  </a:lnTo>
                  <a:lnTo>
                    <a:pt x="60767" y="424832"/>
                  </a:lnTo>
                  <a:lnTo>
                    <a:pt x="91908" y="455972"/>
                  </a:lnTo>
                  <a:lnTo>
                    <a:pt x="127969" y="481462"/>
                  </a:lnTo>
                  <a:lnTo>
                    <a:pt x="168220" y="500573"/>
                  </a:lnTo>
                  <a:lnTo>
                    <a:pt x="211932" y="512575"/>
                  </a:lnTo>
                  <a:lnTo>
                    <a:pt x="258374" y="516738"/>
                  </a:lnTo>
                  <a:lnTo>
                    <a:pt x="304816" y="512575"/>
                  </a:lnTo>
                  <a:lnTo>
                    <a:pt x="348527" y="500573"/>
                  </a:lnTo>
                  <a:lnTo>
                    <a:pt x="388777" y="481462"/>
                  </a:lnTo>
                  <a:lnTo>
                    <a:pt x="424837" y="455972"/>
                  </a:lnTo>
                  <a:lnTo>
                    <a:pt x="455977" y="424832"/>
                  </a:lnTo>
                  <a:lnTo>
                    <a:pt x="481468" y="388772"/>
                  </a:lnTo>
                  <a:lnTo>
                    <a:pt x="500579" y="348521"/>
                  </a:lnTo>
                  <a:lnTo>
                    <a:pt x="512580" y="304810"/>
                  </a:lnTo>
                  <a:lnTo>
                    <a:pt x="516743" y="258369"/>
                  </a:lnTo>
                  <a:lnTo>
                    <a:pt x="512580" y="211927"/>
                  </a:lnTo>
                  <a:lnTo>
                    <a:pt x="500579" y="168216"/>
                  </a:lnTo>
                  <a:lnTo>
                    <a:pt x="481468" y="127965"/>
                  </a:lnTo>
                  <a:lnTo>
                    <a:pt x="455977" y="91905"/>
                  </a:lnTo>
                  <a:lnTo>
                    <a:pt x="424837" y="60765"/>
                  </a:lnTo>
                  <a:lnTo>
                    <a:pt x="388777" y="35275"/>
                  </a:lnTo>
                  <a:lnTo>
                    <a:pt x="348527" y="16164"/>
                  </a:lnTo>
                  <a:lnTo>
                    <a:pt x="304816" y="4162"/>
                  </a:lnTo>
                  <a:lnTo>
                    <a:pt x="258374" y="0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41">
              <a:extLst>
                <a:ext uri="{FF2B5EF4-FFF2-40B4-BE49-F238E27FC236}">
                  <a16:creationId xmlns:a16="http://schemas.microsoft.com/office/drawing/2014/main" id="{331A62DC-61AC-527C-8C65-A45EC6119018}"/>
                </a:ext>
              </a:extLst>
            </p:cNvPr>
            <p:cNvSpPr/>
            <p:nvPr/>
          </p:nvSpPr>
          <p:spPr>
            <a:xfrm>
              <a:off x="7617219" y="5278151"/>
              <a:ext cx="273685" cy="273685"/>
            </a:xfrm>
            <a:custGeom>
              <a:avLst/>
              <a:gdLst/>
              <a:ahLst/>
              <a:cxnLst/>
              <a:rect l="l" t="t" r="r" b="b"/>
              <a:pathLst>
                <a:path w="273684" h="273685">
                  <a:moveTo>
                    <a:pt x="273304" y="232016"/>
                  </a:moveTo>
                  <a:lnTo>
                    <a:pt x="270370" y="218846"/>
                  </a:lnTo>
                  <a:lnTo>
                    <a:pt x="262343" y="207403"/>
                  </a:lnTo>
                  <a:lnTo>
                    <a:pt x="186397" y="135356"/>
                  </a:lnTo>
                  <a:lnTo>
                    <a:pt x="258457" y="59410"/>
                  </a:lnTo>
                  <a:lnTo>
                    <a:pt x="265887" y="47574"/>
                  </a:lnTo>
                  <a:lnTo>
                    <a:pt x="268109" y="34264"/>
                  </a:lnTo>
                  <a:lnTo>
                    <a:pt x="265188" y="21094"/>
                  </a:lnTo>
                  <a:lnTo>
                    <a:pt x="257162" y="9652"/>
                  </a:lnTo>
                  <a:lnTo>
                    <a:pt x="245313" y="2235"/>
                  </a:lnTo>
                  <a:lnTo>
                    <a:pt x="232003" y="0"/>
                  </a:lnTo>
                  <a:lnTo>
                    <a:pt x="218833" y="2933"/>
                  </a:lnTo>
                  <a:lnTo>
                    <a:pt x="207403" y="10960"/>
                  </a:lnTo>
                  <a:lnTo>
                    <a:pt x="135331" y="86906"/>
                  </a:lnTo>
                  <a:lnTo>
                    <a:pt x="59397" y="14846"/>
                  </a:lnTo>
                  <a:lnTo>
                    <a:pt x="47561" y="7416"/>
                  </a:lnTo>
                  <a:lnTo>
                    <a:pt x="34264" y="5194"/>
                  </a:lnTo>
                  <a:lnTo>
                    <a:pt x="21082" y="8115"/>
                  </a:lnTo>
                  <a:lnTo>
                    <a:pt x="9652" y="16141"/>
                  </a:lnTo>
                  <a:lnTo>
                    <a:pt x="2222" y="27990"/>
                  </a:lnTo>
                  <a:lnTo>
                    <a:pt x="0" y="41300"/>
                  </a:lnTo>
                  <a:lnTo>
                    <a:pt x="2921" y="54470"/>
                  </a:lnTo>
                  <a:lnTo>
                    <a:pt x="10960" y="65900"/>
                  </a:lnTo>
                  <a:lnTo>
                    <a:pt x="86880" y="137960"/>
                  </a:lnTo>
                  <a:lnTo>
                    <a:pt x="14833" y="213893"/>
                  </a:lnTo>
                  <a:lnTo>
                    <a:pt x="7416" y="225729"/>
                  </a:lnTo>
                  <a:lnTo>
                    <a:pt x="5181" y="239039"/>
                  </a:lnTo>
                  <a:lnTo>
                    <a:pt x="8102" y="252209"/>
                  </a:lnTo>
                  <a:lnTo>
                    <a:pt x="16141" y="263652"/>
                  </a:lnTo>
                  <a:lnTo>
                    <a:pt x="27978" y="271081"/>
                  </a:lnTo>
                  <a:lnTo>
                    <a:pt x="41287" y="273304"/>
                  </a:lnTo>
                  <a:lnTo>
                    <a:pt x="54457" y="270383"/>
                  </a:lnTo>
                  <a:lnTo>
                    <a:pt x="65900" y="262343"/>
                  </a:lnTo>
                  <a:lnTo>
                    <a:pt x="137947" y="186410"/>
                  </a:lnTo>
                  <a:lnTo>
                    <a:pt x="213893" y="258470"/>
                  </a:lnTo>
                  <a:lnTo>
                    <a:pt x="225729" y="265887"/>
                  </a:lnTo>
                  <a:lnTo>
                    <a:pt x="239039" y="268122"/>
                  </a:lnTo>
                  <a:lnTo>
                    <a:pt x="252209" y="265188"/>
                  </a:lnTo>
                  <a:lnTo>
                    <a:pt x="263652" y="257162"/>
                  </a:lnTo>
                  <a:lnTo>
                    <a:pt x="271068" y="245325"/>
                  </a:lnTo>
                  <a:lnTo>
                    <a:pt x="273304" y="2320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4" name="TextBox 163">
            <a:extLst>
              <a:ext uri="{FF2B5EF4-FFF2-40B4-BE49-F238E27FC236}">
                <a16:creationId xmlns:a16="http://schemas.microsoft.com/office/drawing/2014/main" id="{F6356641-552D-37AF-3889-2C2130A65758}"/>
              </a:ext>
            </a:extLst>
          </p:cNvPr>
          <p:cNvSpPr txBox="1"/>
          <p:nvPr/>
        </p:nvSpPr>
        <p:spPr>
          <a:xfrm>
            <a:off x="7308989" y="3514323"/>
            <a:ext cx="800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16oz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PET Single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33BE544C-E5C2-9CD3-1738-CA9855F7CE77}"/>
              </a:ext>
            </a:extLst>
          </p:cNvPr>
          <p:cNvSpPr txBox="1"/>
          <p:nvPr/>
        </p:nvSpPr>
        <p:spPr>
          <a:xfrm>
            <a:off x="8388852" y="3514323"/>
            <a:ext cx="800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28oz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PET Single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9A5A3226-A02A-B3FF-8C4C-D7B5423F3BC6}"/>
              </a:ext>
            </a:extLst>
          </p:cNvPr>
          <p:cNvSpPr txBox="1"/>
          <p:nvPr/>
        </p:nvSpPr>
        <p:spPr>
          <a:xfrm>
            <a:off x="9782223" y="3514323"/>
            <a:ext cx="800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12oz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8-pack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3B4AD9AB-5C6B-0B98-3713-CF5DEDBDA485}"/>
              </a:ext>
            </a:extLst>
          </p:cNvPr>
          <p:cNvSpPr txBox="1"/>
          <p:nvPr/>
        </p:nvSpPr>
        <p:spPr>
          <a:xfrm>
            <a:off x="10949171" y="3514323"/>
            <a:ext cx="800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20oz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6-pack</a:t>
            </a:r>
          </a:p>
        </p:txBody>
      </p:sp>
      <p:pic>
        <p:nvPicPr>
          <p:cNvPr id="177" name="Picture 176" descr="A bottle of fruit punch&#10;&#10;Description automatically generated">
            <a:extLst>
              <a:ext uri="{FF2B5EF4-FFF2-40B4-BE49-F238E27FC236}">
                <a16:creationId xmlns:a16="http://schemas.microsoft.com/office/drawing/2014/main" id="{4CB9F10A-4D27-88DB-6D75-E4037FB7D2E1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9050" y="1012443"/>
            <a:ext cx="842959" cy="84295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1" name="Picture 180" descr="A bottle of orange juice&#10;&#10;Description automatically generated">
            <a:extLst>
              <a:ext uri="{FF2B5EF4-FFF2-40B4-BE49-F238E27FC236}">
                <a16:creationId xmlns:a16="http://schemas.microsoft.com/office/drawing/2014/main" id="{9D2A0353-57F7-D8D1-846C-5DCD3DA5354C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7399" y="1012173"/>
            <a:ext cx="842959" cy="84295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5" name="Picture 184" descr="A bottle of fruit juice&#10;&#10;Description automatically generated">
            <a:extLst>
              <a:ext uri="{FF2B5EF4-FFF2-40B4-BE49-F238E27FC236}">
                <a16:creationId xmlns:a16="http://schemas.microsoft.com/office/drawing/2014/main" id="{BECDD9BB-98AE-65C3-F16F-855BE11A1B5C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5748" y="1012443"/>
            <a:ext cx="842959" cy="84295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7" name="Picture 186" descr="A yellow and black bottle of juice&#10;&#10;Description automatically generated">
            <a:extLst>
              <a:ext uri="{FF2B5EF4-FFF2-40B4-BE49-F238E27FC236}">
                <a16:creationId xmlns:a16="http://schemas.microsoft.com/office/drawing/2014/main" id="{121DE91D-6DA7-7D10-B530-7B645A2EB648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0701" y="1012443"/>
            <a:ext cx="842959" cy="84295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9" name="Picture 188" descr="A bottle of juice with a label&#10;&#10;Description automatically generated">
            <a:extLst>
              <a:ext uri="{FF2B5EF4-FFF2-40B4-BE49-F238E27FC236}">
                <a16:creationId xmlns:a16="http://schemas.microsoft.com/office/drawing/2014/main" id="{B73D497C-E4AC-2494-0495-CD09E4FEB72F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2354" y="1027690"/>
            <a:ext cx="842959" cy="84295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91" name="TextBox 190">
            <a:extLst>
              <a:ext uri="{FF2B5EF4-FFF2-40B4-BE49-F238E27FC236}">
                <a16:creationId xmlns:a16="http://schemas.microsoft.com/office/drawing/2014/main" id="{76BD1B74-2914-3FAB-3DCA-C68C6505AB8C}"/>
              </a:ext>
            </a:extLst>
          </p:cNvPr>
          <p:cNvSpPr txBox="1"/>
          <p:nvPr/>
        </p:nvSpPr>
        <p:spPr>
          <a:xfrm>
            <a:off x="7267433" y="1187921"/>
            <a:ext cx="819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Strawberry Banana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36A1EF5A-624C-D927-285D-6753C6B628D7}"/>
              </a:ext>
            </a:extLst>
          </p:cNvPr>
          <p:cNvSpPr txBox="1"/>
          <p:nvPr/>
        </p:nvSpPr>
        <p:spPr>
          <a:xfrm>
            <a:off x="8289151" y="1187921"/>
            <a:ext cx="75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Orange Mango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4D7E95E3-83F2-C848-864A-617A386E5A6A}"/>
              </a:ext>
            </a:extLst>
          </p:cNvPr>
          <p:cNvSpPr txBox="1"/>
          <p:nvPr/>
        </p:nvSpPr>
        <p:spPr>
          <a:xfrm>
            <a:off x="9241656" y="1187921"/>
            <a:ext cx="75842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Fruit Punch</a:t>
            </a:r>
          </a:p>
          <a:p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F51340AE-9114-C27C-E329-EC0D76E9AA41}"/>
              </a:ext>
            </a:extLst>
          </p:cNvPr>
          <p:cNvSpPr txBox="1"/>
          <p:nvPr/>
        </p:nvSpPr>
        <p:spPr>
          <a:xfrm>
            <a:off x="10254910" y="1187921"/>
            <a:ext cx="75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Tropical Punch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6B5FF46E-71F4-B752-3604-BB13004BC6A4}"/>
              </a:ext>
            </a:extLst>
          </p:cNvPr>
          <p:cNvSpPr txBox="1"/>
          <p:nvPr/>
        </p:nvSpPr>
        <p:spPr>
          <a:xfrm>
            <a:off x="11243450" y="1187921"/>
            <a:ext cx="918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Tropical Passionfruit</a:t>
            </a:r>
          </a:p>
        </p:txBody>
      </p:sp>
      <p:pic>
        <p:nvPicPr>
          <p:cNvPr id="171" name="Picture 170" descr="A black bottle with red label&#10;&#10;Description automatically generated">
            <a:extLst>
              <a:ext uri="{FF2B5EF4-FFF2-40B4-BE49-F238E27FC236}">
                <a16:creationId xmlns:a16="http://schemas.microsoft.com/office/drawing/2014/main" id="{A5B3F3E7-7318-65F8-E3F9-80AA80EE9671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2186" y="1911961"/>
            <a:ext cx="842959" cy="84295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3" name="Picture 172" descr="A bottle of blue raspberry drink&#10;&#10;Description automatically generated">
            <a:extLst>
              <a:ext uri="{FF2B5EF4-FFF2-40B4-BE49-F238E27FC236}">
                <a16:creationId xmlns:a16="http://schemas.microsoft.com/office/drawing/2014/main" id="{0663F314-53DF-62F9-9ECA-012B53CE1322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2020" y="1911961"/>
            <a:ext cx="842959" cy="84295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5" name="Picture 174" descr="A bottle of fruit juice&#10;&#10;Description automatically generated">
            <a:extLst>
              <a:ext uri="{FF2B5EF4-FFF2-40B4-BE49-F238E27FC236}">
                <a16:creationId xmlns:a16="http://schemas.microsoft.com/office/drawing/2014/main" id="{CCBD79CE-0A9F-3000-E874-C5F0DED7A798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5747" y="1911961"/>
            <a:ext cx="842959" cy="84295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9" name="Picture 178" descr="A purple bottle with yellow text&#10;&#10;Description automatically generated">
            <a:extLst>
              <a:ext uri="{FF2B5EF4-FFF2-40B4-BE49-F238E27FC236}">
                <a16:creationId xmlns:a16="http://schemas.microsoft.com/office/drawing/2014/main" id="{95D8EE21-173E-2593-44F4-37006804CA8E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5913" y="1911961"/>
            <a:ext cx="848900" cy="8489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3" name="Picture 182" descr="A bottle of pineapple coconut juice&#10;&#10;Description automatically generated">
            <a:extLst>
              <a:ext uri="{FF2B5EF4-FFF2-40B4-BE49-F238E27FC236}">
                <a16:creationId xmlns:a16="http://schemas.microsoft.com/office/drawing/2014/main" id="{763467C2-16D5-B3B2-E49A-45CDDC6E0F5B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2354" y="1911961"/>
            <a:ext cx="842959" cy="84295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96" name="TextBox 195">
            <a:extLst>
              <a:ext uri="{FF2B5EF4-FFF2-40B4-BE49-F238E27FC236}">
                <a16:creationId xmlns:a16="http://schemas.microsoft.com/office/drawing/2014/main" id="{85D064E0-B525-CC23-F49C-D9702CA211EB}"/>
              </a:ext>
            </a:extLst>
          </p:cNvPr>
          <p:cNvSpPr txBox="1"/>
          <p:nvPr/>
        </p:nvSpPr>
        <p:spPr>
          <a:xfrm>
            <a:off x="7292373" y="2143615"/>
            <a:ext cx="75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Cherry Lime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FB291CE2-7EBF-151A-C6CD-7700BC8B39A5}"/>
              </a:ext>
            </a:extLst>
          </p:cNvPr>
          <p:cNvSpPr txBox="1"/>
          <p:nvPr/>
        </p:nvSpPr>
        <p:spPr>
          <a:xfrm>
            <a:off x="8272525" y="2143615"/>
            <a:ext cx="79529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Strawberry Grape</a:t>
            </a:r>
            <a:b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(Mamba Forever)</a:t>
            </a:r>
          </a:p>
          <a:p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BFB8FED4-7161-9013-D76A-32247EA4AFB4}"/>
              </a:ext>
            </a:extLst>
          </p:cNvPr>
          <p:cNvSpPr txBox="1"/>
          <p:nvPr/>
        </p:nvSpPr>
        <p:spPr>
          <a:xfrm>
            <a:off x="9241656" y="2143615"/>
            <a:ext cx="75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Blue Raspberry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006EC887-C69D-2388-FE37-25282D42A5EA}"/>
              </a:ext>
            </a:extLst>
          </p:cNvPr>
          <p:cNvSpPr txBox="1"/>
          <p:nvPr/>
        </p:nvSpPr>
        <p:spPr>
          <a:xfrm>
            <a:off x="10254910" y="2143615"/>
            <a:ext cx="75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Blackout Berry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ECC9AE33-DDBC-0899-F677-64FDD200D1CD}"/>
              </a:ext>
            </a:extLst>
          </p:cNvPr>
          <p:cNvSpPr txBox="1"/>
          <p:nvPr/>
        </p:nvSpPr>
        <p:spPr>
          <a:xfrm>
            <a:off x="11243450" y="2143615"/>
            <a:ext cx="9186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Pineapple Coconut</a:t>
            </a:r>
          </a:p>
          <a:p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335FBC06-7905-D0A7-FBE8-BC9F77C2D292}"/>
              </a:ext>
            </a:extLst>
          </p:cNvPr>
          <p:cNvSpPr/>
          <p:nvPr/>
        </p:nvSpPr>
        <p:spPr>
          <a:xfrm>
            <a:off x="-9831" y="-17376"/>
            <a:ext cx="217332" cy="4444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bject 6">
            <a:extLst>
              <a:ext uri="{FF2B5EF4-FFF2-40B4-BE49-F238E27FC236}">
                <a16:creationId xmlns:a16="http://schemas.microsoft.com/office/drawing/2014/main" id="{83D25D99-7E47-9C8D-6A08-B3E8A2CC93D1}"/>
              </a:ext>
            </a:extLst>
          </p:cNvPr>
          <p:cNvSpPr txBox="1"/>
          <p:nvPr/>
        </p:nvSpPr>
        <p:spPr>
          <a:xfrm>
            <a:off x="348372" y="0"/>
            <a:ext cx="2881076" cy="400002"/>
          </a:xfrm>
          <a:prstGeom prst="rect">
            <a:avLst/>
          </a:prstGeom>
        </p:spPr>
        <p:txBody>
          <a:bodyPr vert="horz" wrap="square" lIns="0" tIns="7316" rIns="0" bIns="0" rtlCol="0" anchor="ctr">
            <a:noAutofit/>
          </a:bodyPr>
          <a:lstStyle/>
          <a:p>
            <a:pPr marL="7701" marR="3081">
              <a:spcBef>
                <a:spcPts val="58"/>
              </a:spcBef>
            </a:pPr>
            <a:r>
              <a:rPr lang="en-US" sz="1400" spc="-2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SPORTS DRINKS</a:t>
            </a:r>
            <a:endParaRPr lang="en-US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green and black beverage can&#10;&#10;Description automatically generated">
            <a:extLst>
              <a:ext uri="{FF2B5EF4-FFF2-40B4-BE49-F238E27FC236}">
                <a16:creationId xmlns:a16="http://schemas.microsoft.com/office/drawing/2014/main" id="{B2E6D503-2C06-04D8-4318-5EC7EF56B0E5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500" y="4554699"/>
            <a:ext cx="457200" cy="12573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2E1A9D84-0FB7-294C-239F-E2D271003970}"/>
              </a:ext>
            </a:extLst>
          </p:cNvPr>
          <p:cNvSpPr txBox="1"/>
          <p:nvPr/>
        </p:nvSpPr>
        <p:spPr>
          <a:xfrm>
            <a:off x="316825" y="1639129"/>
            <a:ext cx="3421003" cy="1420481"/>
          </a:xfrm>
          <a:prstGeom prst="rect">
            <a:avLst/>
          </a:prstGeom>
        </p:spPr>
        <p:txBody>
          <a:bodyPr vert="horz" wrap="square" lIns="0" tIns="7316" rIns="0" bIns="0" rtlCol="0">
            <a:noAutofit/>
          </a:bodyPr>
          <a:lstStyle/>
          <a:p>
            <a:pPr marL="350601" marR="3081" indent="-342900">
              <a:spcAft>
                <a:spcPts val="900"/>
              </a:spcAft>
              <a:buSzPct val="110000"/>
              <a:buFontTx/>
              <a:buBlip>
                <a:blip r:embed="rId37">
                  <a:extLst>
                    <a:ext uri="{96DAC541-7B7A-43D3-8B79-37D633B846F1}">
                      <asvg:svgBlip xmlns:asvg="http://schemas.microsoft.com/office/drawing/2016/SVG/main" r:embed="rId38"/>
                    </a:ext>
                  </a:extLst>
                </a:blip>
              </a:buBlip>
            </a:pPr>
            <a:r>
              <a:rPr lang="en-US" sz="2000" spc="-21" dirty="0">
                <a:solidFill>
                  <a:srgbClr val="9FA7C0">
                    <a:lumMod val="75000"/>
                  </a:srgbClr>
                </a:solidFill>
                <a:cs typeface="Arial" panose="020B0604020202020204" pitchFamily="34" charset="0"/>
              </a:rPr>
              <a:t>Delivers hard-working hydration for the next generation of athletes</a:t>
            </a:r>
          </a:p>
          <a:p>
            <a:pPr marL="350601" marR="3081" indent="-342900">
              <a:spcAft>
                <a:spcPts val="900"/>
              </a:spcAft>
              <a:buSzPct val="110000"/>
              <a:buFontTx/>
              <a:buBlip>
                <a:blip r:embed="rId37">
                  <a:extLst>
                    <a:ext uri="{96DAC541-7B7A-43D3-8B79-37D633B846F1}">
                      <asvg:svgBlip xmlns:asvg="http://schemas.microsoft.com/office/drawing/2016/SVG/main" r:embed="rId38"/>
                    </a:ext>
                  </a:extLst>
                </a:blip>
              </a:buBlip>
            </a:pPr>
            <a:r>
              <a:rPr lang="en-US" sz="2000" spc="-21" dirty="0">
                <a:solidFill>
                  <a:srgbClr val="9FA7C0">
                    <a:lumMod val="75000"/>
                  </a:srgbClr>
                </a:solidFill>
                <a:cs typeface="Arial" panose="020B0604020202020204" pitchFamily="34" charset="0"/>
              </a:rPr>
              <a:t>Reach for real hydration </a:t>
            </a:r>
          </a:p>
        </p:txBody>
      </p:sp>
    </p:spTree>
    <p:extLst>
      <p:ext uri="{BB962C8B-B14F-4D97-AF65-F5344CB8AC3E}">
        <p14:creationId xmlns:p14="http://schemas.microsoft.com/office/powerpoint/2010/main" val="109274479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Custom 29">
      <a:dk1>
        <a:srgbClr val="000000"/>
      </a:dk1>
      <a:lt1>
        <a:srgbClr val="FFFFFF"/>
      </a:lt1>
      <a:dk2>
        <a:srgbClr val="F30009"/>
      </a:dk2>
      <a:lt2>
        <a:srgbClr val="E7E6E6"/>
      </a:lt2>
      <a:accent1>
        <a:srgbClr val="9FA7C0"/>
      </a:accent1>
      <a:accent2>
        <a:srgbClr val="FF560E"/>
      </a:accent2>
      <a:accent3>
        <a:srgbClr val="E5813E"/>
      </a:accent3>
      <a:accent4>
        <a:srgbClr val="000000"/>
      </a:accent4>
      <a:accent5>
        <a:srgbClr val="69C9CE"/>
      </a:accent5>
      <a:accent6>
        <a:srgbClr val="69C97F"/>
      </a:accent6>
      <a:hlink>
        <a:srgbClr val="F30009"/>
      </a:hlink>
      <a:folHlink>
        <a:srgbClr val="99999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0316A9D5B803438F57E527F261C784" ma:contentTypeVersion="44" ma:contentTypeDescription="Create a new document." ma:contentTypeScope="" ma:versionID="c3bf88e7220f0c0d39db3892399277cd">
  <xsd:schema xmlns:xsd="http://www.w3.org/2001/XMLSchema" xmlns:xs="http://www.w3.org/2001/XMLSchema" xmlns:p="http://schemas.microsoft.com/office/2006/metadata/properties" xmlns:ns1="http://schemas.microsoft.com/sharepoint/v3" xmlns:ns2="510cc8dd-b474-428e-b1cb-d3acdb161ce7" xmlns:ns3="04ea627e-a406-4c86-a10b-1fc4d6d0d688" xmlns:ns4="ac260522-e748-48f6-adde-c90723404712" targetNamespace="http://schemas.microsoft.com/office/2006/metadata/properties" ma:root="true" ma:fieldsID="cfd8ab9af878d0f22d0fd79f6603b622" ns1:_="" ns2:_="" ns3:_="" ns4:_="">
    <xsd:import namespace="http://schemas.microsoft.com/sharepoint/v3"/>
    <xsd:import namespace="510cc8dd-b474-428e-b1cb-d3acdb161ce7"/>
    <xsd:import namespace="04ea627e-a406-4c86-a10b-1fc4d6d0d688"/>
    <xsd:import namespace="ac260522-e748-48f6-adde-c90723404712"/>
    <xsd:element name="properties">
      <xsd:complexType>
        <xsd:sequence>
          <xsd:element name="documentManagement">
            <xsd:complexType>
              <xsd:all>
                <xsd:element ref="ns2:SME" minOccurs="0"/>
                <xsd:element ref="ns2:TypeofContent" minOccurs="0"/>
                <xsd:element ref="ns2:TypeofProduct" minOccurs="0"/>
                <xsd:element ref="ns2:CapabilityPage" minOccurs="0"/>
                <xsd:element ref="ns2:ExpirationDate" minOccurs="0"/>
                <xsd:element ref="ns2:Status" minOccurs="0"/>
                <xsd:element ref="ns1:_ExtendedDescription" minOccurs="0"/>
                <xsd:element ref="ns2:UserComments" minOccurs="0"/>
                <xsd:element ref="ns2:GeographyofContent" minOccurs="0"/>
                <xsd:element ref="ns2:CokeChannelNewsletter" minOccurs="0"/>
                <xsd:element ref="ns2:GamePlan" minOccurs="0"/>
                <xsd:element ref="ns2:MarketingContentHub" minOccurs="0"/>
                <xsd:element ref="ns2:NumberofExtension" minOccurs="0"/>
                <xsd:element ref="ns2:On_x002d_PremiseCommunicator" minOccurs="0"/>
                <xsd:element ref="ns2:WasExtensionDenied" minOccurs="0"/>
                <xsd:element ref="ns2:LegalAcknowledgment" minOccurs="0"/>
                <xsd:element ref="ns2:AdminComments" minOccurs="0"/>
                <xsd:element ref="ns2:ExtensionRequestSent" minOccurs="0"/>
                <xsd:element ref="ns2:MediaServiceMetadata" minOccurs="0"/>
                <xsd:element ref="ns2:MediaServiceFastMetadata" minOccurs="0"/>
                <xsd:element ref="ns3:_dlc_DocId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_dlc_DocIdUrl" minOccurs="0"/>
                <xsd:element ref="ns3:_dlc_DocIdPersistId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IsReadOnly" minOccurs="0"/>
                <xsd:element ref="ns2:CopyforCokeChannelNewslette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ExtendedDescription" ma:index="9" nillable="true" ma:displayName="Description" ma:format="Dropdown" ma:internalName="_Extended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0cc8dd-b474-428e-b1cb-d3acdb161ce7" elementFormDefault="qualified">
    <xsd:import namespace="http://schemas.microsoft.com/office/2006/documentManagement/types"/>
    <xsd:import namespace="http://schemas.microsoft.com/office/infopath/2007/PartnerControls"/>
    <xsd:element name="SME" ma:index="3" nillable="true" ma:displayName="SME" ma:format="Dropdown" ma:list="UserInfo" ma:SharePointGroup="0" ma:internalName="SME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ypeofContent" ma:index="4" nillable="true" ma:displayName="Type of Content" ma:description="New&#10;Revision" ma:format="Dropdown" ma:internalName="TypeofContent" ma:readOnly="false">
      <xsd:simpleType>
        <xsd:restriction base="dms:Choice">
          <xsd:enumeration value="New"/>
          <xsd:enumeration value="Revision"/>
        </xsd:restriction>
      </xsd:simpleType>
    </xsd:element>
    <xsd:element name="TypeofProduct" ma:index="5" nillable="true" ma:displayName="Type of Product" ma:format="Dropdown" ma:internalName="TypeofProduct">
      <xsd:simpleType>
        <xsd:restriction base="dms:Choice">
          <xsd:enumeration value="Activation Guide"/>
          <xsd:enumeration value="Calculator"/>
          <xsd:enumeration value="Channel Calendar"/>
          <xsd:enumeration value="Channel Plan"/>
          <xsd:enumeration value="Curriculum"/>
          <xsd:enumeration value="Customer Communication"/>
          <xsd:enumeration value="Equipment"/>
          <xsd:enumeration value="Guidelines"/>
          <xsd:enumeration value="Insights"/>
          <xsd:enumeration value="List"/>
          <xsd:enumeration value="Marketing Audio"/>
          <xsd:enumeration value="Marketing Digital"/>
          <xsd:enumeration value="Marketing Video"/>
          <xsd:enumeration value="Newsletter"/>
          <xsd:enumeration value="NRS Sell-In"/>
          <xsd:enumeration value="Operating Plan"/>
          <xsd:enumeration value="Playbook"/>
          <xsd:enumeration value="Policy"/>
          <xsd:enumeration value="Product Toolkit"/>
          <xsd:enumeration value="Program Calendar"/>
          <xsd:enumeration value="Program Toolkit"/>
          <xsd:enumeration value="Recorded Presentation"/>
          <xsd:enumeration value="Report"/>
          <xsd:enumeration value="Sell Sheet"/>
          <xsd:enumeration value="Software"/>
          <xsd:enumeration value="Spec Letter"/>
          <xsd:enumeration value="Template"/>
          <xsd:enumeration value="Training Audio"/>
          <xsd:enumeration value="Training Video"/>
          <xsd:enumeration value="UPC"/>
        </xsd:restriction>
      </xsd:simpleType>
    </xsd:element>
    <xsd:element name="CapabilityPage" ma:index="6" nillable="true" ma:displayName="Capability Page" ma:format="Dropdown" ma:internalName="CapabilityPag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mmercial Planning Page"/>
                    <xsd:enumeration value="Always On FIFA"/>
                    <xsd:enumeration value="Bottler Partner Capability"/>
                    <xsd:enumeration value="Category Leadership"/>
                    <xsd:enumeration value="Channel Planning"/>
                    <xsd:enumeration value="College &amp; University"/>
                    <xsd:enumeration value="Commercial+ Portfolio"/>
                    <xsd:enumeration value="Commercial Operations"/>
                    <xsd:enumeration value="CR Toolkit"/>
                    <xsd:enumeration value="Execute Sell Hunt"/>
                    <xsd:enumeration value="FIFA"/>
                    <xsd:enumeration value="Frontline Total Bev. Essentials"/>
                    <xsd:enumeration value="FS&amp;OP Communicator"/>
                    <xsd:enumeration value="FSOP Price Update Page"/>
                    <xsd:enumeration value="Human Insights"/>
                    <xsd:enumeration value="Market Street Challenge"/>
                    <xsd:enumeration value="Marketing Content Hub"/>
                    <xsd:enumeration value="Marketing Video"/>
                    <xsd:enumeration value="myCoke"/>
                    <xsd:enumeration value="RTM-NAOU"/>
                    <xsd:enumeration value="Training Resource Page"/>
                    <xsd:enumeration value="Conceptual Sell"/>
                  </xsd:restriction>
                </xsd:simpleType>
              </xsd:element>
            </xsd:sequence>
          </xsd:extension>
        </xsd:complexContent>
      </xsd:complexType>
    </xsd:element>
    <xsd:element name="ExpirationDate" ma:index="7" nillable="true" ma:displayName="Expiration Date" ma:format="DateOnly" ma:internalName="ExpirationDate" ma:readOnly="false">
      <xsd:simpleType>
        <xsd:restriction base="dms:DateTime"/>
      </xsd:simpleType>
    </xsd:element>
    <xsd:element name="Status" ma:index="8" nillable="true" ma:displayName="Status" ma:format="Dropdown" ma:internalName="Status" ma:readOnly="false">
      <xsd:simpleType>
        <xsd:restriction base="dms:Choice">
          <xsd:enumeration value="Submitted"/>
          <xsd:enumeration value="Approved"/>
          <xsd:enumeration value="Rejected"/>
          <xsd:enumeration value="Pending"/>
          <xsd:enumeration value="Expired"/>
        </xsd:restriction>
      </xsd:simpleType>
    </xsd:element>
    <xsd:element name="UserComments" ma:index="10" nillable="true" ma:displayName="User Comments" ma:format="Dropdown" ma:internalName="UserComments" ma:readOnly="false">
      <xsd:simpleType>
        <xsd:restriction base="dms:Note">
          <xsd:maxLength value="255"/>
        </xsd:restriction>
      </xsd:simpleType>
    </xsd:element>
    <xsd:element name="GeographyofContent" ma:index="11" nillable="true" ma:displayName="Geography of Content" ma:format="Dropdown" ma:internalName="GeographyofContent" ma:readOnly="false">
      <xsd:simpleType>
        <xsd:restriction base="dms:Choice">
          <xsd:enumeration value="NAOU (US &amp; Canada)"/>
          <xsd:enumeration value="US Only"/>
          <xsd:enumeration value="Canada Only"/>
          <xsd:enumeration value="Regional"/>
        </xsd:restriction>
      </xsd:simpleType>
    </xsd:element>
    <xsd:element name="CokeChannelNewsletter" ma:index="12" nillable="true" ma:displayName="CokeChannel Newsletter" ma:default="0" ma:format="Dropdown" ma:internalName="CokeChannelNewsletter" ma:readOnly="false">
      <xsd:simpleType>
        <xsd:restriction base="dms:Boolean"/>
      </xsd:simpleType>
    </xsd:element>
    <xsd:element name="GamePlan" ma:index="13" nillable="true" ma:displayName="Game Plan" ma:default="0" ma:format="Dropdown" ma:internalName="GamePlan" ma:readOnly="false">
      <xsd:simpleType>
        <xsd:restriction base="dms:Boolean"/>
      </xsd:simpleType>
    </xsd:element>
    <xsd:element name="MarketingContentHub" ma:index="14" nillable="true" ma:displayName="Marketing Content Hub" ma:default="0" ma:format="Dropdown" ma:internalName="MarketingContentHub" ma:readOnly="false">
      <xsd:simpleType>
        <xsd:restriction base="dms:Boolean"/>
      </xsd:simpleType>
    </xsd:element>
    <xsd:element name="NumberofExtension" ma:index="15" nillable="true" ma:displayName="Number of Extension" ma:decimals="0" ma:format="Dropdown" ma:internalName="NumberofExtension" ma:readOnly="false" ma:percentage="FALSE">
      <xsd:simpleType>
        <xsd:restriction base="dms:Number"/>
      </xsd:simpleType>
    </xsd:element>
    <xsd:element name="On_x002d_PremiseCommunicator" ma:index="16" nillable="true" ma:displayName="On-Premise Communicator" ma:default="0" ma:format="Dropdown" ma:internalName="On_x002d_PremiseCommunicator" ma:readOnly="false">
      <xsd:simpleType>
        <xsd:restriction base="dms:Boolean"/>
      </xsd:simpleType>
    </xsd:element>
    <xsd:element name="WasExtensionDenied" ma:index="18" nillable="true" ma:displayName="WasExtensionDenied" ma:default="0" ma:format="Dropdown" ma:internalName="WasExtensionDenied" ma:readOnly="false">
      <xsd:simpleType>
        <xsd:restriction base="dms:Boolean"/>
      </xsd:simpleType>
    </xsd:element>
    <xsd:element name="LegalAcknowledgment" ma:index="19" nillable="true" ma:displayName="Legal Acknowledgment" ma:default="0" ma:format="Dropdown" ma:internalName="LegalAcknowledgment" ma:readOnly="false">
      <xsd:simpleType>
        <xsd:restriction base="dms:Boolean"/>
      </xsd:simpleType>
    </xsd:element>
    <xsd:element name="AdminComments" ma:index="20" nillable="true" ma:displayName="Admin Comments" ma:description="Comments to share only with associates who have backend access." ma:format="Dropdown" ma:internalName="AdminComments" ma:readOnly="false">
      <xsd:simpleType>
        <xsd:restriction base="dms:Note">
          <xsd:maxLength value="255"/>
        </xsd:restriction>
      </xsd:simpleType>
    </xsd:element>
    <xsd:element name="ExtensionRequestSent" ma:index="21" nillable="true" ma:displayName="Extension Request Sent" ma:default="0" ma:format="Dropdown" ma:internalName="ExtensionRequestSent" ma:readOnly="false">
      <xsd:simpleType>
        <xsd:restriction base="dms:Boolean"/>
      </xsd:simpleType>
    </xsd:element>
    <xsd:element name="MediaServiceMetadata" ma:index="2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29" nillable="true" ma:taxonomy="true" ma:internalName="lcf76f155ced4ddcb4097134ff3c332f" ma:taxonomyFieldName="MediaServiceImageTags" ma:displayName="Image Tags" ma:readOnly="false" ma:fieldId="{5cf76f15-5ced-4ddc-b409-7134ff3c332f}" ma:taxonomyMulti="true" ma:sspId="867ace18-30cd-465d-8502-b80bed3902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31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8" nillable="true" ma:displayName="MediaLengthInSeconds" ma:hidden="true" ma:internalName="MediaLengthInSeconds" ma:readOnly="true">
      <xsd:simpleType>
        <xsd:restriction base="dms:Unknown"/>
      </xsd:simpleType>
    </xsd:element>
    <xsd:element name="IsReadOnly" ma:index="41" nillable="true" ma:displayName="IsReadOnly" ma:default="0" ma:format="Dropdown" ma:hidden="true" ma:internalName="IsReadOnly" ma:readOnly="false">
      <xsd:simpleType>
        <xsd:restriction base="dms:Boolean"/>
      </xsd:simpleType>
    </xsd:element>
    <xsd:element name="CopyforCokeChannelNewsletter" ma:index="43" nillable="true" ma:displayName="Copy for CokeChannel Newsletter" ma:format="Dropdown" ma:internalName="CopyforCokeChannelNewsletter">
      <xsd:simpleType>
        <xsd:restriction base="dms:Note">
          <xsd:maxLength value="255"/>
        </xsd:restriction>
      </xsd:simpleType>
    </xsd:element>
    <xsd:element name="MediaServiceObjectDetectorVersions" ma:index="4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ea627e-a406-4c86-a10b-1fc4d6d0d688" elementFormDefault="qualified">
    <xsd:import namespace="http://schemas.microsoft.com/office/2006/documentManagement/types"/>
    <xsd:import namespace="http://schemas.microsoft.com/office/infopath/2007/PartnerControls"/>
    <xsd:element name="_dlc_DocId" ma:index="28" nillable="true" ma:displayName="Document ID Value" ma:description="The value of the document ID assigned to this item." ma:hidden="true" ma:indexed="true" ma:internalName="_dlc_DocId" ma:readOnly="true">
      <xsd:simpleType>
        <xsd:restriction base="dms:Text"/>
      </xsd:simpleType>
    </xsd:element>
    <xsd:element name="_dlc_DocIdUrl" ma:index="34" nillable="true" ma:displayName="Document ID" ma:description="Permanent link to this document." ma:hidden="true" ma:internalName="_dlc_DocId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5" nillable="true" ma:displayName="Persist ID" ma:description="Keep ID on add." ma:hidden="true" ma:internalName="_dlc_DocIdPersistId" ma:readOnly="false">
      <xsd:simpleType>
        <xsd:restriction base="dms:Boolean"/>
      </xsd:simpleType>
    </xsd:element>
    <xsd:element name="SharedWithUsers" ma:index="39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40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260522-e748-48f6-adde-c90723404712" elementFormDefault="qualified">
    <xsd:import namespace="http://schemas.microsoft.com/office/2006/documentManagement/types"/>
    <xsd:import namespace="http://schemas.microsoft.com/office/infopath/2007/PartnerControls"/>
    <xsd:element name="TaxCatchAll" ma:index="30" nillable="true" ma:displayName="Taxonomy Catch All Column" ma:hidden="true" ma:list="{8ccec88e-fc6c-4b31-adc5-30bedd356bbc}" ma:internalName="TaxCatchAll" ma:readOnly="false" ma:showField="CatchAllData" ma:web="04ea627e-a406-4c86-a10b-1fc4d6d0d6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 ma:index="2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4ea627e-a406-4c86-a10b-1fc4d6d0d688">
      <UserInfo>
        <DisplayName>Hanna Jon Lewis</DisplayName>
        <AccountId>27</AccountId>
        <AccountType/>
      </UserInfo>
      <UserInfo>
        <DisplayName>Emmanuel Cordero</DisplayName>
        <AccountId>22</AccountId>
        <AccountType/>
      </UserInfo>
    </SharedWithUsers>
    <_dlc_DocIdUrl xmlns="04ea627e-a406-4c86-a10b-1fc4d6d0d688">
      <Url>https://groups.coca-cola.com/sites/CokeChannel/_layouts/15/DocIdRedir.aspx?ID=COKE-1411788399-4400</Url>
      <Description>COKE-1411788399-4400</Description>
    </_dlc_DocIdUrl>
    <_dlc_DocId xmlns="04ea627e-a406-4c86-a10b-1fc4d6d0d688">COKE-1411788399-4400</_dlc_DocId>
    <_dlc_DocIdPersistId xmlns="04ea627e-a406-4c86-a10b-1fc4d6d0d688" xsi:nil="true"/>
    <CokeChannelNewsletter xmlns="510cc8dd-b474-428e-b1cb-d3acdb161ce7" xsi:nil="true"/>
    <IsReadOnly xmlns="510cc8dd-b474-428e-b1cb-d3acdb161ce7">true</IsReadOnly>
    <Status xmlns="510cc8dd-b474-428e-b1cb-d3acdb161ce7">Approved</Status>
    <UserComments xmlns="510cc8dd-b474-428e-b1cb-d3acdb161ce7">Please upload this sell sheet to the Sports Drinks section of FTBE and to the Retail and FSOP Sections of Gameplan with the December '23 Update. </UserComments>
    <ExpirationDate xmlns="510cc8dd-b474-428e-b1cb-d3acdb161ce7">2026-11-15T05:00:00+00:00</ExpirationDate>
    <GamePlan xmlns="510cc8dd-b474-428e-b1cb-d3acdb161ce7">true</GamePlan>
    <TypeofProduct xmlns="510cc8dd-b474-428e-b1cb-d3acdb161ce7">Sell Sheet</TypeofProduct>
    <TypeofContent xmlns="510cc8dd-b474-428e-b1cb-d3acdb161ce7">New</TypeofContent>
    <SME xmlns="510cc8dd-b474-428e-b1cb-d3acdb161ce7">
      <UserInfo>
        <DisplayName>Allison Maloney</DisplayName>
        <AccountId>14945</AccountId>
        <AccountType/>
      </UserInfo>
    </SME>
    <LegalAcknowledgment xmlns="510cc8dd-b474-428e-b1cb-d3acdb161ce7">true</LegalAcknowledgment>
    <ExtensionRequestSent xmlns="510cc8dd-b474-428e-b1cb-d3acdb161ce7">false</ExtensionRequestSent>
    <GeographyofContent xmlns="510cc8dd-b474-428e-b1cb-d3acdb161ce7">US Only</GeographyofContent>
    <MarketingContentHub xmlns="510cc8dd-b474-428e-b1cb-d3acdb161ce7">false</MarketingContentHub>
    <CapabilityPage xmlns="510cc8dd-b474-428e-b1cb-d3acdb161ce7">
      <Value>Frontline Total Bev. Essentials</Value>
    </CapabilityPage>
    <WasExtensionDenied xmlns="510cc8dd-b474-428e-b1cb-d3acdb161ce7">true</WasExtensionDenied>
    <CopyforCokeChannelNewsletter xmlns="510cc8dd-b474-428e-b1cb-d3acdb161ce7" xsi:nil="true"/>
    <NumberofExtension xmlns="510cc8dd-b474-428e-b1cb-d3acdb161ce7">0</NumberofExtension>
    <On_x002d_PremiseCommunicator xmlns="510cc8dd-b474-428e-b1cb-d3acdb161ce7">false</On_x002d_PremiseCommunicator>
    <AdminComments xmlns="510cc8dd-b474-428e-b1cb-d3acdb161ce7" xsi:nil="true"/>
    <lcf76f155ced4ddcb4097134ff3c332f xmlns="510cc8dd-b474-428e-b1cb-d3acdb161ce7">
      <Terms xmlns="http://schemas.microsoft.com/office/infopath/2007/PartnerControls"/>
    </lcf76f155ced4ddcb4097134ff3c332f>
    <_ExtendedDescription xmlns="http://schemas.microsoft.com/sharepoint/v3" xsi:nil="true"/>
    <TaxCatchAll xmlns="ac260522-e748-48f6-adde-c90723404712" xsi:nil="true"/>
  </documentManagement>
</p:properties>
</file>

<file path=customXml/itemProps1.xml><?xml version="1.0" encoding="utf-8"?>
<ds:datastoreItem xmlns:ds="http://schemas.openxmlformats.org/officeDocument/2006/customXml" ds:itemID="{B0C5B45D-4308-4106-85D9-78BA38CDC6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10cc8dd-b474-428e-b1cb-d3acdb161ce7"/>
    <ds:schemaRef ds:uri="04ea627e-a406-4c86-a10b-1fc4d6d0d688"/>
    <ds:schemaRef ds:uri="ac260522-e748-48f6-adde-c907234047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99C5163-B7AA-4A97-936B-6E3ED0B9205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8158A5D7-F28D-42C8-856C-864D8E7FDA6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2CEFA72-552B-4D2B-9DA9-870CC327087A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04ea627e-a406-4c86-a10b-1fc4d6d0d688"/>
    <ds:schemaRef ds:uri="http://purl.org/dc/elements/1.1/"/>
    <ds:schemaRef ds:uri="http://schemas.microsoft.com/sharepoint/v3"/>
    <ds:schemaRef ds:uri="http://schemas.openxmlformats.org/package/2006/metadata/core-properties"/>
    <ds:schemaRef ds:uri="510cc8dd-b474-428e-b1cb-d3acdb161ce7"/>
    <ds:schemaRef ds:uri="ac260522-e748-48f6-adde-c90723404712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0702bf62-88e6-456d-b298-e2abb13de1ea}" enabled="1" method="Standard" siteId="{548d26ab-8caa-49e1-97c2-a1b1a06cc39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189</Words>
  <Application>Microsoft Office PowerPoint</Application>
  <PresentationFormat>Widescreen</PresentationFormat>
  <Paragraphs>58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2_Office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BODYARMOR Brand One-Pager 2024</dc:title>
  <dc:creator>Audrey Legault</dc:creator>
  <cp:keywords/>
  <cp:lastModifiedBy>Audrey Legault</cp:lastModifiedBy>
  <cp:revision>275</cp:revision>
  <dcterms:created xsi:type="dcterms:W3CDTF">2022-05-24T18:10:59Z</dcterms:created>
  <dcterms:modified xsi:type="dcterms:W3CDTF">2025-04-22T17:07:03Z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0x0101009E0316A9D5B803438F57E527F261C784</vt:lpwstr>
  </property>
  <property fmtid="{D5CDD505-2E9C-101B-9397-08002B2CF9AE}" pid="3" name="_dlc_DocIdItemGuid">
    <vt:lpwstr>010c5bd9-de03-4c7b-8deb-437be1cfa63f</vt:lpwstr>
  </property>
  <property fmtid="{D5CDD505-2E9C-101B-9397-08002B2CF9AE}" pid="4" name="MSIP_Label_0702bf62-88e6-456d-b298-e2abb13de1ea_Enabled">
    <vt:lpwstr>true</vt:lpwstr>
  </property>
  <property fmtid="{D5CDD505-2E9C-101B-9397-08002B2CF9AE}" pid="5" name="MSIP_Label_0702bf62-88e6-456d-b298-e2abb13de1ea_SetDate">
    <vt:lpwstr>2023-02-07T01:34:02Z</vt:lpwstr>
  </property>
  <property fmtid="{D5CDD505-2E9C-101B-9397-08002B2CF9AE}" pid="6" name="MSIP_Label_0702bf62-88e6-456d-b298-e2abb13de1ea_Method">
    <vt:lpwstr>Standard</vt:lpwstr>
  </property>
  <property fmtid="{D5CDD505-2E9C-101B-9397-08002B2CF9AE}" pid="7" name="MSIP_Label_0702bf62-88e6-456d-b298-e2abb13de1ea_Name">
    <vt:lpwstr>0702bf62-88e6-456d-b298-e2abb13de1ea</vt:lpwstr>
  </property>
  <property fmtid="{D5CDD505-2E9C-101B-9397-08002B2CF9AE}" pid="8" name="MSIP_Label_0702bf62-88e6-456d-b298-e2abb13de1ea_SiteId">
    <vt:lpwstr>548d26ab-8caa-49e1-97c2-a1b1a06cc39c</vt:lpwstr>
  </property>
  <property fmtid="{D5CDD505-2E9C-101B-9397-08002B2CF9AE}" pid="9" name="MSIP_Label_0702bf62-88e6-456d-b298-e2abb13de1ea_ActionId">
    <vt:lpwstr>1e8aa8d7-ebbb-4cd6-a562-5c24e082c36b</vt:lpwstr>
  </property>
  <property fmtid="{D5CDD505-2E9C-101B-9397-08002B2CF9AE}" pid="10" name="MSIP_Label_0702bf62-88e6-456d-b298-e2abb13de1ea_ContentBits">
    <vt:lpwstr>2</vt:lpwstr>
  </property>
  <property fmtid="{D5CDD505-2E9C-101B-9397-08002B2CF9AE}" pid="11" name="MediaServiceImageTags">
    <vt:lpwstr/>
  </property>
</Properties>
</file>