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6" r:id="rId5"/>
  </p:sldMasterIdLst>
  <p:notesMasterIdLst>
    <p:notesMasterId r:id="rId8"/>
  </p:notesMasterIdLst>
  <p:sldIdLst>
    <p:sldId id="2147483537" r:id="rId6"/>
    <p:sldId id="2147483535" r:id="rId7"/>
  </p:sldIdLst>
  <p:sldSz cx="12192000" cy="6858000"/>
  <p:notesSz cx="6858000" cy="9144000"/>
  <p:embeddedFontLst>
    <p:embeddedFont>
      <p:font typeface="Aptos Narrow" panose="020B0004020202020204" pitchFamily="34" charset="0"/>
      <p:regular r:id="rId9"/>
      <p:bold r:id="rId10"/>
      <p:italic r:id="rId11"/>
      <p:boldItalic r:id="rId12"/>
    </p:embeddedFont>
    <p:embeddedFont>
      <p:font typeface="Bahnschrift" panose="020B0502040204020203" pitchFamily="34" charset="0"/>
      <p:regular r:id="rId13"/>
      <p:bold r:id="rId14"/>
    </p:embeddedFont>
    <p:embeddedFont>
      <p:font typeface="Bahnschrift Condensed" panose="020B0502040204020203" pitchFamily="34" charset="0"/>
      <p:regular r:id="rId15"/>
      <p:bold r:id="rId16"/>
    </p:embeddedFont>
    <p:embeddedFont>
      <p:font typeface="Bahnschrift Light SemiCondensed" panose="020B0502040204020203" pitchFamily="34" charset="0"/>
      <p:regular r:id="rId17"/>
    </p:embeddedFont>
    <p:embeddedFont>
      <p:font typeface="Bahnschrift SemiBold" panose="020B0502040204020203" pitchFamily="34" charset="0"/>
      <p:regular r:id="rId18"/>
      <p:bold r:id="rId19"/>
    </p:embeddedFont>
    <p:embeddedFont>
      <p:font typeface="Bahnschrift SemiBold Condensed" panose="020B0502040204020203" pitchFamily="34" charset="0"/>
      <p:regular r:id="rId20"/>
      <p:bold r:id="rId21"/>
    </p:embeddedFont>
    <p:embeddedFont>
      <p:font typeface="Bahnschrift SemiCondensed" panose="020B0502040204020203" pitchFamily="34" charset="0"/>
      <p:regular r:id="rId22"/>
      <p:bold r:id="rId23"/>
    </p:embeddedFont>
    <p:embeddedFont>
      <p:font typeface="Bahnschrift SemiLight Condensed" panose="020B0502040204020203" pitchFamily="34" charset="0"/>
      <p:regular r:id="rId24"/>
    </p:embeddedFont>
  </p:embeddedFontLst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41DDD31-748F-904D-7DC8-BC3F1DD217A1}" name="Guest User" initials="GU" userId="S::urn:spo:anon#aef86ae9d22f222c835438269daa372a8c722996c1b84853558baf9b4963864a::" providerId="AD"/>
  <p188:author id="{1A0A2F66-F91C-1711-99DE-EAA86734993C}" name="Jerry McGee" initials="" userId="S::jerry@planetstudio.com::866f3410-e121-488c-872d-14747fa07f71" providerId="AD"/>
  <p188:author id="{0348D36E-E5E4-CEC3-A76F-C0878CED1507}" name="Guest User" initials="GU" userId="S::urn:spo:anon#b8af8aff8a46ca675367309eebd171ed708bb8ef4db1b53d8679ca15ac110796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FF47"/>
    <a:srgbClr val="72C001"/>
    <a:srgbClr val="D0E5A0"/>
    <a:srgbClr val="7A7A7A"/>
    <a:srgbClr val="FB03FF"/>
    <a:srgbClr val="FFEE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5ABB00-6397-4C2D-BDD1-4C94634E10D2}" v="7" dt="2025-04-15T18:51:03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13.fntdata"/><Relationship Id="rId7" Type="http://schemas.openxmlformats.org/officeDocument/2006/relationships/slide" Target="slides/slide2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32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31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drey Legault" userId="2c9059a6-0173-448b-a033-c92979606cd0" providerId="ADAL" clId="{805ABB00-6397-4C2D-BDD1-4C94634E10D2}"/>
    <pc:docChg chg="custSel modSld">
      <pc:chgData name="Audrey Legault" userId="2c9059a6-0173-448b-a033-c92979606cd0" providerId="ADAL" clId="{805ABB00-6397-4C2D-BDD1-4C94634E10D2}" dt="2025-04-15T18:51:06.473" v="20" actId="1076"/>
      <pc:docMkLst>
        <pc:docMk/>
      </pc:docMkLst>
      <pc:sldChg chg="addSp delSp modSp mod">
        <pc:chgData name="Audrey Legault" userId="2c9059a6-0173-448b-a033-c92979606cd0" providerId="ADAL" clId="{805ABB00-6397-4C2D-BDD1-4C94634E10D2}" dt="2025-04-15T18:51:06.473" v="20" actId="1076"/>
        <pc:sldMkLst>
          <pc:docMk/>
          <pc:sldMk cId="1436065567" sldId="2147483535"/>
        </pc:sldMkLst>
        <pc:spChg chg="add del">
          <ac:chgData name="Audrey Legault" userId="2c9059a6-0173-448b-a033-c92979606cd0" providerId="ADAL" clId="{805ABB00-6397-4C2D-BDD1-4C94634E10D2}" dt="2025-04-15T18:49:43.672" v="1" actId="478"/>
          <ac:spMkLst>
            <pc:docMk/>
            <pc:sldMk cId="1436065567" sldId="2147483535"/>
            <ac:spMk id="13" creationId="{61CF959F-617E-5027-57E6-8D321315CB83}"/>
          </ac:spMkLst>
        </pc:spChg>
        <pc:picChg chg="add mod">
          <ac:chgData name="Audrey Legault" userId="2c9059a6-0173-448b-a033-c92979606cd0" providerId="ADAL" clId="{805ABB00-6397-4C2D-BDD1-4C94634E10D2}" dt="2025-04-15T18:51:06.473" v="20" actId="1076"/>
          <ac:picMkLst>
            <pc:docMk/>
            <pc:sldMk cId="1436065567" sldId="2147483535"/>
            <ac:picMk id="14" creationId="{28B09B5B-0FB5-6331-FB47-E5BCED531237}"/>
          </ac:picMkLst>
        </pc:picChg>
        <pc:picChg chg="mod">
          <ac:chgData name="Audrey Legault" userId="2c9059a6-0173-448b-a033-c92979606cd0" providerId="ADAL" clId="{805ABB00-6397-4C2D-BDD1-4C94634E10D2}" dt="2025-04-15T18:50:58.188" v="16" actId="1076"/>
          <ac:picMkLst>
            <pc:docMk/>
            <pc:sldMk cId="1436065567" sldId="2147483535"/>
            <ac:picMk id="43" creationId="{02F7E677-ED40-4C0C-8579-DBA05D06F1B1}"/>
          </ac:picMkLst>
        </pc:picChg>
        <pc:picChg chg="mod">
          <ac:chgData name="Audrey Legault" userId="2c9059a6-0173-448b-a033-c92979606cd0" providerId="ADAL" clId="{805ABB00-6397-4C2D-BDD1-4C94634E10D2}" dt="2025-04-15T18:50:56.691" v="15" actId="1076"/>
          <ac:picMkLst>
            <pc:docMk/>
            <pc:sldMk cId="1436065567" sldId="2147483535"/>
            <ac:picMk id="44" creationId="{AF1B544D-E4F9-F668-6B9B-2968886C521A}"/>
          </ac:picMkLst>
        </pc:picChg>
        <pc:picChg chg="mod">
          <ac:chgData name="Audrey Legault" userId="2c9059a6-0173-448b-a033-c92979606cd0" providerId="ADAL" clId="{805ABB00-6397-4C2D-BDD1-4C94634E10D2}" dt="2025-04-15T18:51:01.795" v="17" actId="1076"/>
          <ac:picMkLst>
            <pc:docMk/>
            <pc:sldMk cId="1436065567" sldId="2147483535"/>
            <ac:picMk id="46" creationId="{7286A48B-EA3D-F504-212E-BF3504AD9307}"/>
          </ac:picMkLst>
        </pc:picChg>
        <pc:picChg chg="mod">
          <ac:chgData name="Audrey Legault" userId="2c9059a6-0173-448b-a033-c92979606cd0" providerId="ADAL" clId="{805ABB00-6397-4C2D-BDD1-4C94634E10D2}" dt="2025-04-15T18:51:04.993" v="19" actId="1076"/>
          <ac:picMkLst>
            <pc:docMk/>
            <pc:sldMk cId="1436065567" sldId="2147483535"/>
            <ac:picMk id="47" creationId="{5BFD6B83-28E1-B010-E340-AF5479080DDB}"/>
          </ac:picMkLst>
        </pc:picChg>
        <pc:picChg chg="add mod">
          <ac:chgData name="Audrey Legault" userId="2c9059a6-0173-448b-a033-c92979606cd0" providerId="ADAL" clId="{805ABB00-6397-4C2D-BDD1-4C94634E10D2}" dt="2025-04-15T18:51:03.722" v="18" actId="1076"/>
          <ac:picMkLst>
            <pc:docMk/>
            <pc:sldMk cId="1436065567" sldId="2147483535"/>
            <ac:picMk id="1026" creationId="{4948410B-8EBD-C22B-9215-648A61B83CF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2BA3DE-F5A6-47D7-BA39-B8300A303C2E}" type="datetimeFigureOut"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4C309-E6C3-449A-B59F-684932DB7D8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57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E8060-A2C0-1497-2F89-C3A701BFB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031C0F-1517-E3D6-F90E-637A10E5F9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6174CA-53BA-6963-3989-2AAC05E908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74CA5-0E94-C1B2-6F21-ED321673F5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4C309-E6C3-449A-B59F-684932DB7D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49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6429F5-C785-6C4A-B0FC-F49F89E346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668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PA Dark wLines">
    <p:bg>
      <p:bgPr>
        <a:gradFill>
          <a:gsLst>
            <a:gs pos="10000">
              <a:schemeClr val="tx1">
                <a:lumMod val="84305"/>
                <a:lumOff val="15695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4A9D8B3-5787-3134-0BC6-042F4A8C1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9" y="-2"/>
            <a:ext cx="12219219" cy="687070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08113-545E-F994-5E55-AF5323650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2500" y="6414632"/>
            <a:ext cx="1000398" cy="365125"/>
          </a:xfrm>
        </p:spPr>
        <p:txBody>
          <a:bodyPr/>
          <a:lstStyle>
            <a:lvl1pPr>
              <a:defRPr b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fld id="{967DC065-7B5F-4BE3-B446-50E2F52033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C11C6D-51E1-FAF6-6D50-F0866BC79E27}"/>
              </a:ext>
            </a:extLst>
          </p:cNvPr>
          <p:cNvSpPr/>
          <p:nvPr userDrawn="1"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93DB46-73DE-E372-BC3B-2220B7B93D9C}"/>
              </a:ext>
            </a:extLst>
          </p:cNvPr>
          <p:cNvCxnSpPr/>
          <p:nvPr userDrawn="1"/>
        </p:nvCxnSpPr>
        <p:spPr>
          <a:xfrm>
            <a:off x="0" y="1097279"/>
            <a:ext cx="12192000" cy="0"/>
          </a:xfrm>
          <a:prstGeom prst="line">
            <a:avLst/>
          </a:prstGeom>
          <a:ln w="50800">
            <a:gradFill>
              <a:gsLst>
                <a:gs pos="45000">
                  <a:schemeClr val="tx2"/>
                </a:gs>
                <a:gs pos="100000">
                  <a:schemeClr val="bg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50A67FA-9FB8-9B9D-FCFB-6E4CA882C3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8165" y="254718"/>
            <a:ext cx="1326884" cy="49205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835421C-E58A-A872-D631-E73DDB5EF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49" y="-1"/>
            <a:ext cx="10110137" cy="1051560"/>
          </a:xfrm>
        </p:spPr>
        <p:txBody>
          <a:bodyPr/>
          <a:lstStyle>
            <a:lvl1pPr algn="l">
              <a:defRPr b="1" i="0">
                <a:gradFill>
                  <a:gsLst>
                    <a:gs pos="52000">
                      <a:schemeClr val="bg1"/>
                    </a:gs>
                    <a:gs pos="93000">
                      <a:srgbClr val="ABB2B3">
                        <a:lumMod val="74775"/>
                      </a:srgbClr>
                    </a:gs>
                  </a:gsLst>
                  <a:lin ang="5400000" scaled="0"/>
                </a:gradFill>
                <a:latin typeface="Bahnschrift SemiBold Condense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7290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 wLines">
    <p:bg>
      <p:bgPr>
        <a:gradFill>
          <a:gsLst>
            <a:gs pos="10000">
              <a:schemeClr val="tx1">
                <a:lumMod val="84305"/>
                <a:lumOff val="15695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811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ASH I.V. Dark">
    <p:bg>
      <p:bgPr>
        <a:gradFill>
          <a:gsLst>
            <a:gs pos="10000">
              <a:schemeClr val="tx1">
                <a:lumMod val="84305"/>
                <a:lumOff val="15695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6F2FA24-2129-DCDD-6C02-9051E5943C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9" y="-2"/>
            <a:ext cx="12219219" cy="687070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08113-545E-F994-5E55-AF5323650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8400" y="6414632"/>
            <a:ext cx="784498" cy="365125"/>
          </a:xfrm>
        </p:spPr>
        <p:txBody>
          <a:bodyPr/>
          <a:lstStyle>
            <a:lvl1pPr>
              <a:defRPr b="0">
                <a:solidFill>
                  <a:srgbClr val="ABB2B3"/>
                </a:solidFill>
              </a:defRPr>
            </a:lvl1pPr>
          </a:lstStyle>
          <a:p>
            <a:fld id="{967DC065-7B5F-4BE3-B446-50E2F52033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333EAC3-76F6-BF52-A900-97EEDB2D982D}"/>
              </a:ext>
            </a:extLst>
          </p:cNvPr>
          <p:cNvSpPr/>
          <p:nvPr userDrawn="1"/>
        </p:nvSpPr>
        <p:spPr>
          <a:xfrm rot="10800000">
            <a:off x="0" y="33088"/>
            <a:ext cx="12192000" cy="1398107"/>
          </a:xfrm>
          <a:custGeom>
            <a:avLst/>
            <a:gdLst>
              <a:gd name="connsiteX0" fmla="*/ 12192000 w 12192000"/>
              <a:gd name="connsiteY0" fmla="*/ 1398107 h 1398107"/>
              <a:gd name="connsiteX1" fmla="*/ 0 w 12192000"/>
              <a:gd name="connsiteY1" fmla="*/ 1398107 h 1398107"/>
              <a:gd name="connsiteX2" fmla="*/ 0 w 12192000"/>
              <a:gd name="connsiteY2" fmla="*/ 300827 h 1398107"/>
              <a:gd name="connsiteX3" fmla="*/ 1 w 12192000"/>
              <a:gd name="connsiteY3" fmla="*/ 300827 h 1398107"/>
              <a:gd name="connsiteX4" fmla="*/ 1 w 12192000"/>
              <a:gd name="connsiteY4" fmla="*/ 28097 h 1398107"/>
              <a:gd name="connsiteX5" fmla="*/ 1 w 12192000"/>
              <a:gd name="connsiteY5" fmla="*/ 0 h 1398107"/>
              <a:gd name="connsiteX6" fmla="*/ 480634 w 12192000"/>
              <a:gd name="connsiteY6" fmla="*/ 300827 h 1398107"/>
              <a:gd name="connsiteX7" fmla="*/ 12192000 w 12192000"/>
              <a:gd name="connsiteY7" fmla="*/ 300827 h 139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398107">
                <a:moveTo>
                  <a:pt x="12192000" y="1398107"/>
                </a:moveTo>
                <a:lnTo>
                  <a:pt x="0" y="1398107"/>
                </a:lnTo>
                <a:lnTo>
                  <a:pt x="0" y="300827"/>
                </a:lnTo>
                <a:lnTo>
                  <a:pt x="1" y="300827"/>
                </a:lnTo>
                <a:lnTo>
                  <a:pt x="1" y="28097"/>
                </a:lnTo>
                <a:lnTo>
                  <a:pt x="1" y="0"/>
                </a:lnTo>
                <a:lnTo>
                  <a:pt x="480634" y="300827"/>
                </a:lnTo>
                <a:lnTo>
                  <a:pt x="12192000" y="300827"/>
                </a:lnTo>
                <a:close/>
              </a:path>
            </a:pathLst>
          </a:custGeom>
          <a:solidFill>
            <a:srgbClr val="9DC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5CB1B94-0743-E178-EBE7-89F4CCB76001}"/>
              </a:ext>
            </a:extLst>
          </p:cNvPr>
          <p:cNvSpPr/>
          <p:nvPr userDrawn="1"/>
        </p:nvSpPr>
        <p:spPr>
          <a:xfrm rot="10800000">
            <a:off x="0" y="-19050"/>
            <a:ext cx="12192000" cy="1370010"/>
          </a:xfrm>
          <a:custGeom>
            <a:avLst/>
            <a:gdLst>
              <a:gd name="connsiteX0" fmla="*/ 12192000 w 12192000"/>
              <a:gd name="connsiteY0" fmla="*/ 1370010 h 1370010"/>
              <a:gd name="connsiteX1" fmla="*/ 0 w 12192000"/>
              <a:gd name="connsiteY1" fmla="*/ 1370010 h 1370010"/>
              <a:gd name="connsiteX2" fmla="*/ 0 w 12192000"/>
              <a:gd name="connsiteY2" fmla="*/ 272730 h 1370010"/>
              <a:gd name="connsiteX3" fmla="*/ 1 w 12192000"/>
              <a:gd name="connsiteY3" fmla="*/ 272730 h 1370010"/>
              <a:gd name="connsiteX4" fmla="*/ 1 w 12192000"/>
              <a:gd name="connsiteY4" fmla="*/ 0 h 1370010"/>
              <a:gd name="connsiteX5" fmla="*/ 435744 w 12192000"/>
              <a:gd name="connsiteY5" fmla="*/ 272730 h 1370010"/>
              <a:gd name="connsiteX6" fmla="*/ 12192000 w 12192000"/>
              <a:gd name="connsiteY6" fmla="*/ 272730 h 137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70010">
                <a:moveTo>
                  <a:pt x="12192000" y="1370010"/>
                </a:moveTo>
                <a:lnTo>
                  <a:pt x="0" y="1370010"/>
                </a:lnTo>
                <a:lnTo>
                  <a:pt x="0" y="272730"/>
                </a:lnTo>
                <a:lnTo>
                  <a:pt x="1" y="272730"/>
                </a:lnTo>
                <a:lnTo>
                  <a:pt x="1" y="0"/>
                </a:lnTo>
                <a:lnTo>
                  <a:pt x="435744" y="272730"/>
                </a:lnTo>
                <a:lnTo>
                  <a:pt x="12192000" y="2727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picture containing text, clipart, tableware, dishware&#10;&#10;Description automatically generated">
            <a:extLst>
              <a:ext uri="{FF2B5EF4-FFF2-40B4-BE49-F238E27FC236}">
                <a16:creationId xmlns:a16="http://schemas.microsoft.com/office/drawing/2014/main" id="{7AE05DD5-7E96-448D-0F87-CD161E5B05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046" y="365760"/>
            <a:ext cx="1579453" cy="40708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83A7291-35E5-3A42-E330-FDBBB9ABA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49" y="-1"/>
            <a:ext cx="10110137" cy="1051560"/>
          </a:xfrm>
        </p:spPr>
        <p:txBody>
          <a:bodyPr/>
          <a:lstStyle>
            <a:lvl1pPr algn="l">
              <a:defRPr b="1" i="0">
                <a:gradFill>
                  <a:gsLst>
                    <a:gs pos="52000">
                      <a:schemeClr val="bg1"/>
                    </a:gs>
                    <a:gs pos="93000">
                      <a:srgbClr val="ABB2B3">
                        <a:lumMod val="74775"/>
                      </a:srgbClr>
                    </a:gs>
                  </a:gsLst>
                  <a:lin ang="5400000" scaled="0"/>
                </a:gradFill>
                <a:latin typeface="Bahnschrift SemiBold Condense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6138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LASH I.V. Dark">
    <p:bg>
      <p:bgPr>
        <a:gradFill>
          <a:gsLst>
            <a:gs pos="10000">
              <a:schemeClr val="tx1">
                <a:lumMod val="84305"/>
                <a:lumOff val="15695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333EAC3-76F6-BF52-A900-97EEDB2D982D}"/>
              </a:ext>
            </a:extLst>
          </p:cNvPr>
          <p:cNvSpPr/>
          <p:nvPr userDrawn="1"/>
        </p:nvSpPr>
        <p:spPr>
          <a:xfrm rot="10800000">
            <a:off x="0" y="33088"/>
            <a:ext cx="12192000" cy="1398107"/>
          </a:xfrm>
          <a:custGeom>
            <a:avLst/>
            <a:gdLst>
              <a:gd name="connsiteX0" fmla="*/ 12192000 w 12192000"/>
              <a:gd name="connsiteY0" fmla="*/ 1398107 h 1398107"/>
              <a:gd name="connsiteX1" fmla="*/ 0 w 12192000"/>
              <a:gd name="connsiteY1" fmla="*/ 1398107 h 1398107"/>
              <a:gd name="connsiteX2" fmla="*/ 0 w 12192000"/>
              <a:gd name="connsiteY2" fmla="*/ 300827 h 1398107"/>
              <a:gd name="connsiteX3" fmla="*/ 1 w 12192000"/>
              <a:gd name="connsiteY3" fmla="*/ 300827 h 1398107"/>
              <a:gd name="connsiteX4" fmla="*/ 1 w 12192000"/>
              <a:gd name="connsiteY4" fmla="*/ 28097 h 1398107"/>
              <a:gd name="connsiteX5" fmla="*/ 1 w 12192000"/>
              <a:gd name="connsiteY5" fmla="*/ 0 h 1398107"/>
              <a:gd name="connsiteX6" fmla="*/ 480634 w 12192000"/>
              <a:gd name="connsiteY6" fmla="*/ 300827 h 1398107"/>
              <a:gd name="connsiteX7" fmla="*/ 12192000 w 12192000"/>
              <a:gd name="connsiteY7" fmla="*/ 300827 h 139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398107">
                <a:moveTo>
                  <a:pt x="12192000" y="1398107"/>
                </a:moveTo>
                <a:lnTo>
                  <a:pt x="0" y="1398107"/>
                </a:lnTo>
                <a:lnTo>
                  <a:pt x="0" y="300827"/>
                </a:lnTo>
                <a:lnTo>
                  <a:pt x="1" y="300827"/>
                </a:lnTo>
                <a:lnTo>
                  <a:pt x="1" y="28097"/>
                </a:lnTo>
                <a:lnTo>
                  <a:pt x="1" y="0"/>
                </a:lnTo>
                <a:lnTo>
                  <a:pt x="480634" y="300827"/>
                </a:lnTo>
                <a:lnTo>
                  <a:pt x="12192000" y="300827"/>
                </a:lnTo>
                <a:close/>
              </a:path>
            </a:pathLst>
          </a:custGeom>
          <a:solidFill>
            <a:srgbClr val="9DC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5CB1B94-0743-E178-EBE7-89F4CCB76001}"/>
              </a:ext>
            </a:extLst>
          </p:cNvPr>
          <p:cNvSpPr/>
          <p:nvPr userDrawn="1"/>
        </p:nvSpPr>
        <p:spPr>
          <a:xfrm rot="10800000">
            <a:off x="0" y="-19050"/>
            <a:ext cx="12192000" cy="1370010"/>
          </a:xfrm>
          <a:custGeom>
            <a:avLst/>
            <a:gdLst>
              <a:gd name="connsiteX0" fmla="*/ 12192000 w 12192000"/>
              <a:gd name="connsiteY0" fmla="*/ 1370010 h 1370010"/>
              <a:gd name="connsiteX1" fmla="*/ 0 w 12192000"/>
              <a:gd name="connsiteY1" fmla="*/ 1370010 h 1370010"/>
              <a:gd name="connsiteX2" fmla="*/ 0 w 12192000"/>
              <a:gd name="connsiteY2" fmla="*/ 272730 h 1370010"/>
              <a:gd name="connsiteX3" fmla="*/ 1 w 12192000"/>
              <a:gd name="connsiteY3" fmla="*/ 272730 h 1370010"/>
              <a:gd name="connsiteX4" fmla="*/ 1 w 12192000"/>
              <a:gd name="connsiteY4" fmla="*/ 0 h 1370010"/>
              <a:gd name="connsiteX5" fmla="*/ 435744 w 12192000"/>
              <a:gd name="connsiteY5" fmla="*/ 272730 h 1370010"/>
              <a:gd name="connsiteX6" fmla="*/ 12192000 w 12192000"/>
              <a:gd name="connsiteY6" fmla="*/ 272730 h 137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70010">
                <a:moveTo>
                  <a:pt x="12192000" y="1370010"/>
                </a:moveTo>
                <a:lnTo>
                  <a:pt x="0" y="1370010"/>
                </a:lnTo>
                <a:lnTo>
                  <a:pt x="0" y="272730"/>
                </a:lnTo>
                <a:lnTo>
                  <a:pt x="1" y="272730"/>
                </a:lnTo>
                <a:lnTo>
                  <a:pt x="1" y="0"/>
                </a:lnTo>
                <a:lnTo>
                  <a:pt x="435744" y="272730"/>
                </a:lnTo>
                <a:lnTo>
                  <a:pt x="12192000" y="2727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53CCAB-E689-2C62-7D96-35ED48C9C452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and white circle with holes&#10;&#10;Description automatically generated with medium confidence">
            <a:extLst>
              <a:ext uri="{FF2B5EF4-FFF2-40B4-BE49-F238E27FC236}">
                <a16:creationId xmlns:a16="http://schemas.microsoft.com/office/drawing/2014/main" id="{AAD6EA36-A149-CE64-591F-7AEAB5B63D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33" r="34080"/>
          <a:stretch/>
        </p:blipFill>
        <p:spPr>
          <a:xfrm>
            <a:off x="7152317" y="-34354"/>
            <a:ext cx="5039682" cy="32313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6B463A-923C-901A-BFFF-085A594E27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4323" b="14975"/>
          <a:stretch/>
        </p:blipFill>
        <p:spPr>
          <a:xfrm>
            <a:off x="0" y="-34353"/>
            <a:ext cx="12192000" cy="903356"/>
          </a:xfrm>
          <a:prstGeom prst="rect">
            <a:avLst/>
          </a:prstGeom>
        </p:spPr>
      </p:pic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0E6C5B8-DCEF-87F4-96A5-AC3A19AB2D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485" y="154083"/>
            <a:ext cx="2004595" cy="75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82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LASH I.V. Dark">
    <p:bg>
      <p:bgPr>
        <a:gradFill>
          <a:gsLst>
            <a:gs pos="10000">
              <a:schemeClr val="tx1">
                <a:lumMod val="84305"/>
                <a:lumOff val="15695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333EAC3-76F6-BF52-A900-97EEDB2D982D}"/>
              </a:ext>
            </a:extLst>
          </p:cNvPr>
          <p:cNvSpPr/>
          <p:nvPr userDrawn="1"/>
        </p:nvSpPr>
        <p:spPr>
          <a:xfrm rot="10800000">
            <a:off x="0" y="33088"/>
            <a:ext cx="12192000" cy="1398107"/>
          </a:xfrm>
          <a:custGeom>
            <a:avLst/>
            <a:gdLst>
              <a:gd name="connsiteX0" fmla="*/ 12192000 w 12192000"/>
              <a:gd name="connsiteY0" fmla="*/ 1398107 h 1398107"/>
              <a:gd name="connsiteX1" fmla="*/ 0 w 12192000"/>
              <a:gd name="connsiteY1" fmla="*/ 1398107 h 1398107"/>
              <a:gd name="connsiteX2" fmla="*/ 0 w 12192000"/>
              <a:gd name="connsiteY2" fmla="*/ 300827 h 1398107"/>
              <a:gd name="connsiteX3" fmla="*/ 1 w 12192000"/>
              <a:gd name="connsiteY3" fmla="*/ 300827 h 1398107"/>
              <a:gd name="connsiteX4" fmla="*/ 1 w 12192000"/>
              <a:gd name="connsiteY4" fmla="*/ 28097 h 1398107"/>
              <a:gd name="connsiteX5" fmla="*/ 1 w 12192000"/>
              <a:gd name="connsiteY5" fmla="*/ 0 h 1398107"/>
              <a:gd name="connsiteX6" fmla="*/ 480634 w 12192000"/>
              <a:gd name="connsiteY6" fmla="*/ 300827 h 1398107"/>
              <a:gd name="connsiteX7" fmla="*/ 12192000 w 12192000"/>
              <a:gd name="connsiteY7" fmla="*/ 300827 h 139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398107">
                <a:moveTo>
                  <a:pt x="12192000" y="1398107"/>
                </a:moveTo>
                <a:lnTo>
                  <a:pt x="0" y="1398107"/>
                </a:lnTo>
                <a:lnTo>
                  <a:pt x="0" y="300827"/>
                </a:lnTo>
                <a:lnTo>
                  <a:pt x="1" y="300827"/>
                </a:lnTo>
                <a:lnTo>
                  <a:pt x="1" y="28097"/>
                </a:lnTo>
                <a:lnTo>
                  <a:pt x="1" y="0"/>
                </a:lnTo>
                <a:lnTo>
                  <a:pt x="480634" y="300827"/>
                </a:lnTo>
                <a:lnTo>
                  <a:pt x="12192000" y="300827"/>
                </a:lnTo>
                <a:close/>
              </a:path>
            </a:pathLst>
          </a:custGeom>
          <a:solidFill>
            <a:srgbClr val="9DC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5CB1B94-0743-E178-EBE7-89F4CCB76001}"/>
              </a:ext>
            </a:extLst>
          </p:cNvPr>
          <p:cNvSpPr/>
          <p:nvPr userDrawn="1"/>
        </p:nvSpPr>
        <p:spPr>
          <a:xfrm rot="10800000">
            <a:off x="0" y="-19050"/>
            <a:ext cx="12192000" cy="1370010"/>
          </a:xfrm>
          <a:custGeom>
            <a:avLst/>
            <a:gdLst>
              <a:gd name="connsiteX0" fmla="*/ 12192000 w 12192000"/>
              <a:gd name="connsiteY0" fmla="*/ 1370010 h 1370010"/>
              <a:gd name="connsiteX1" fmla="*/ 0 w 12192000"/>
              <a:gd name="connsiteY1" fmla="*/ 1370010 h 1370010"/>
              <a:gd name="connsiteX2" fmla="*/ 0 w 12192000"/>
              <a:gd name="connsiteY2" fmla="*/ 272730 h 1370010"/>
              <a:gd name="connsiteX3" fmla="*/ 1 w 12192000"/>
              <a:gd name="connsiteY3" fmla="*/ 272730 h 1370010"/>
              <a:gd name="connsiteX4" fmla="*/ 1 w 12192000"/>
              <a:gd name="connsiteY4" fmla="*/ 0 h 1370010"/>
              <a:gd name="connsiteX5" fmla="*/ 435744 w 12192000"/>
              <a:gd name="connsiteY5" fmla="*/ 272730 h 1370010"/>
              <a:gd name="connsiteX6" fmla="*/ 12192000 w 12192000"/>
              <a:gd name="connsiteY6" fmla="*/ 272730 h 137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70010">
                <a:moveTo>
                  <a:pt x="12192000" y="1370010"/>
                </a:moveTo>
                <a:lnTo>
                  <a:pt x="0" y="1370010"/>
                </a:lnTo>
                <a:lnTo>
                  <a:pt x="0" y="272730"/>
                </a:lnTo>
                <a:lnTo>
                  <a:pt x="1" y="272730"/>
                </a:lnTo>
                <a:lnTo>
                  <a:pt x="1" y="0"/>
                </a:lnTo>
                <a:lnTo>
                  <a:pt x="435744" y="272730"/>
                </a:lnTo>
                <a:lnTo>
                  <a:pt x="12192000" y="2727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53CCAB-E689-2C62-7D96-35ED48C9C452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00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EFAC702-2A4B-BCF0-8ED2-C4E52AF84F7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4635103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EFAC702-2A4B-BCF0-8ED2-C4E52AF84F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B5CC3F-2AFA-FFAC-ED25-0DBA4EC1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52B65-51F3-384A-A0BC-E1437CC59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287F3-05CD-E0FB-2A57-3B3426651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69698" y="64146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tx1"/>
                </a:solidFill>
              </a:defRPr>
            </a:lvl1pPr>
          </a:lstStyle>
          <a:p>
            <a:fld id="{967DC065-7B5F-4BE3-B446-50E2F52033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4B68F5-8D6F-7E5E-BA42-C9D1BCA3F3BE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495100" y="6515100"/>
            <a:ext cx="123031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Classified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4517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cap="all" baseline="0">
          <a:solidFill>
            <a:schemeClr val="tx1"/>
          </a:solidFill>
          <a:latin typeface="Bahnschrift SemiBold Condensed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ptos Narrow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b="0" i="0" kern="1200">
          <a:solidFill>
            <a:schemeClr val="tx1"/>
          </a:solidFill>
          <a:latin typeface="Aptos Narrow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b="0" i="0" kern="1200">
          <a:solidFill>
            <a:schemeClr val="tx1"/>
          </a:solidFill>
          <a:latin typeface="Aptos Narrow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200" b="0" i="0" kern="1200">
          <a:solidFill>
            <a:schemeClr val="tx1"/>
          </a:solidFill>
          <a:latin typeface="Aptos Narrow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200" b="0" i="0" kern="1200">
          <a:solidFill>
            <a:schemeClr val="tx1"/>
          </a:solidFill>
          <a:latin typeface="Aptos Narrow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jpe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svg"/><Relationship Id="rId12" Type="http://schemas.openxmlformats.org/officeDocument/2006/relationships/image" Target="../media/image28.jpe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20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23" Type="http://schemas.openxmlformats.org/officeDocument/2006/relationships/image" Target="../media/image39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tx1"/>
            </a:gs>
            <a:gs pos="100000">
              <a:schemeClr val="tx1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2F5F37-D52E-4C28-1BBE-6CE6AE574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colorful powder explosion&#10;&#10;Description automatically generated">
            <a:extLst>
              <a:ext uri="{FF2B5EF4-FFF2-40B4-BE49-F238E27FC236}">
                <a16:creationId xmlns:a16="http://schemas.microsoft.com/office/drawing/2014/main" id="{DDD538E0-E229-4FED-4F33-DCD4BBEDA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29908ED-CA0F-F8D8-E6E6-05C727232A53}"/>
              </a:ext>
            </a:extLst>
          </p:cNvPr>
          <p:cNvSpPr/>
          <p:nvPr/>
        </p:nvSpPr>
        <p:spPr>
          <a:xfrm>
            <a:off x="0" y="0"/>
            <a:ext cx="7871791" cy="6858000"/>
          </a:xfrm>
          <a:prstGeom prst="rect">
            <a:avLst/>
          </a:prstGeom>
          <a:gradFill flip="none" rotWithShape="1">
            <a:gsLst>
              <a:gs pos="5000">
                <a:schemeClr val="accent6">
                  <a:lumMod val="0"/>
                  <a:lumOff val="100000"/>
                  <a:alpha val="0"/>
                </a:schemeClr>
              </a:gs>
              <a:gs pos="70000">
                <a:schemeClr val="tx1"/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6" name="Picture 15" descr="A black and white circle with holes&#10;&#10;Description automatically generated with medium confidence">
            <a:extLst>
              <a:ext uri="{FF2B5EF4-FFF2-40B4-BE49-F238E27FC236}">
                <a16:creationId xmlns:a16="http://schemas.microsoft.com/office/drawing/2014/main" id="{752EFBDD-3418-071F-8E27-D843E722AA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33" r="34080"/>
          <a:stretch/>
        </p:blipFill>
        <p:spPr>
          <a:xfrm rot="5400000">
            <a:off x="1967838" y="2445995"/>
            <a:ext cx="5173830" cy="3317327"/>
          </a:xfrm>
          <a:prstGeom prst="rect">
            <a:avLst/>
          </a:prstGeom>
        </p:spPr>
      </p:pic>
      <p:pic>
        <p:nvPicPr>
          <p:cNvPr id="26" name="Picture 25" descr="A black and white circle with holes&#10;&#10;Description automatically generated with medium confidence">
            <a:extLst>
              <a:ext uri="{FF2B5EF4-FFF2-40B4-BE49-F238E27FC236}">
                <a16:creationId xmlns:a16="http://schemas.microsoft.com/office/drawing/2014/main" id="{74A13165-1EB0-77DB-2605-B88BBF892D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33" r="34080"/>
          <a:stretch/>
        </p:blipFill>
        <p:spPr>
          <a:xfrm rot="10800000" flipH="1">
            <a:off x="5982229" y="3953907"/>
            <a:ext cx="4257764" cy="25745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E008AA7-A938-6186-C085-AD02F6B8F991}"/>
              </a:ext>
            </a:extLst>
          </p:cNvPr>
          <p:cNvGrpSpPr/>
          <p:nvPr/>
        </p:nvGrpSpPr>
        <p:grpSpPr>
          <a:xfrm>
            <a:off x="3092777" y="1734696"/>
            <a:ext cx="3718940" cy="3106787"/>
            <a:chOff x="6738522" y="1936377"/>
            <a:chExt cx="3909093" cy="3265639"/>
          </a:xfrm>
        </p:grpSpPr>
        <p:pic>
          <p:nvPicPr>
            <p:cNvPr id="17" name="Picture 16" descr="A close up of a packet&#10;&#10;Description automatically generated">
              <a:extLst>
                <a:ext uri="{FF2B5EF4-FFF2-40B4-BE49-F238E27FC236}">
                  <a16:creationId xmlns:a16="http://schemas.microsoft.com/office/drawing/2014/main" id="{83B80DAC-7CA9-7A48-A1D9-084AC3D6E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34" r="32622"/>
            <a:stretch/>
          </p:blipFill>
          <p:spPr>
            <a:xfrm rot="3600000">
              <a:off x="7999847" y="675052"/>
              <a:ext cx="1367007" cy="3889658"/>
            </a:xfrm>
            <a:prstGeom prst="rect">
              <a:avLst/>
            </a:prstGeom>
            <a:effectLst>
              <a:outerShdw blurRad="101600" dist="76200" dir="12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21" descr="A yellow and black packet of energy drink&#10;&#10;Description automatically generated">
              <a:extLst>
                <a:ext uri="{FF2B5EF4-FFF2-40B4-BE49-F238E27FC236}">
                  <a16:creationId xmlns:a16="http://schemas.microsoft.com/office/drawing/2014/main" id="{09DA37C0-D4DF-2A10-B7B3-F7E88F072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42" r="33249"/>
            <a:stretch/>
          </p:blipFill>
          <p:spPr>
            <a:xfrm rot="3600000">
              <a:off x="8123221" y="1762037"/>
              <a:ext cx="1197980" cy="3850808"/>
            </a:xfrm>
            <a:prstGeom prst="rect">
              <a:avLst/>
            </a:prstGeom>
            <a:effectLst>
              <a:outerShdw blurRad="101600" dist="76200" dir="12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4" descr="A close up of a packet&#10;&#10;Description automatically generated">
              <a:extLst>
                <a:ext uri="{FF2B5EF4-FFF2-40B4-BE49-F238E27FC236}">
                  <a16:creationId xmlns:a16="http://schemas.microsoft.com/office/drawing/2014/main" id="{9BE6F06A-8CA3-9106-9554-45ADF10574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24" r="35345" b="8314"/>
            <a:stretch/>
          </p:blipFill>
          <p:spPr>
            <a:xfrm rot="3600000">
              <a:off x="8256231" y="2838818"/>
              <a:ext cx="1124693" cy="3601703"/>
            </a:xfrm>
            <a:prstGeom prst="rect">
              <a:avLst/>
            </a:prstGeom>
            <a:effectLst>
              <a:outerShdw blurRad="101600" dist="76200" dir="12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B58FB12-234E-AA2D-DB29-E23B6BC537B4}"/>
              </a:ext>
            </a:extLst>
          </p:cNvPr>
          <p:cNvSpPr/>
          <p:nvPr/>
        </p:nvSpPr>
        <p:spPr>
          <a:xfrm>
            <a:off x="10186836" y="0"/>
            <a:ext cx="2042841" cy="6858000"/>
          </a:xfrm>
          <a:prstGeom prst="rect">
            <a:avLst/>
          </a:prstGeom>
          <a:solidFill>
            <a:schemeClr val="tx1">
              <a:alpha val="8196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B52959-3957-D567-D391-5F21CC94CB43}"/>
              </a:ext>
            </a:extLst>
          </p:cNvPr>
          <p:cNvSpPr txBox="1"/>
          <p:nvPr/>
        </p:nvSpPr>
        <p:spPr>
          <a:xfrm>
            <a:off x="147895" y="410801"/>
            <a:ext cx="5011276" cy="28515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lnSpc>
                <a:spcPct val="70000"/>
              </a:lnSpc>
            </a:pPr>
            <a:r>
              <a:rPr lang="en-US" sz="7200" b="1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/>
              </a:rPr>
              <a:t>BODYARMOR</a:t>
            </a:r>
            <a:endParaRPr lang="en-US" sz="7200" b="1">
              <a:solidFill>
                <a:schemeClr val="tx1">
                  <a:lumMod val="50000"/>
                  <a:lumOff val="50000"/>
                </a:schemeClr>
              </a:solidFill>
              <a:latin typeface="Bahnschrift Condensed" panose="020B0502040204020203" pitchFamily="34" charset="0"/>
            </a:endParaRPr>
          </a:p>
          <a:p>
            <a:pPr>
              <a:lnSpc>
                <a:spcPct val="70000"/>
              </a:lnSpc>
            </a:pPr>
            <a:r>
              <a:rPr lang="en-US" sz="7200" b="1">
                <a:solidFill>
                  <a:srgbClr val="72C001"/>
                </a:solidFill>
                <a:latin typeface="Bahnschrift Condensed"/>
              </a:rPr>
              <a:t>FLASH I.V.</a:t>
            </a:r>
            <a:br>
              <a:rPr lang="en-US" sz="7200" b="1">
                <a:latin typeface="Bahnschrift Condensed" panose="020B0502040204020203" pitchFamily="34" charset="0"/>
              </a:rPr>
            </a:br>
            <a:r>
              <a:rPr lang="en-US" sz="7200" b="1">
                <a:solidFill>
                  <a:srgbClr val="72C001"/>
                </a:solidFill>
                <a:latin typeface="Bahnschrift Condensed"/>
              </a:rPr>
              <a:t>STICKS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CD255B-79DA-E844-D47F-FD3A9C46D19E}"/>
              </a:ext>
            </a:extLst>
          </p:cNvPr>
          <p:cNvSpPr txBox="1"/>
          <p:nvPr/>
        </p:nvSpPr>
        <p:spPr>
          <a:xfrm>
            <a:off x="459605" y="3425446"/>
            <a:ext cx="2900104" cy="233719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2C001"/>
              </a:buClr>
              <a:buSzPct val="110000"/>
              <a:buFont typeface="System Font Regular"/>
              <a:buChar char="+"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"/>
                <a:cs typeface="Arial"/>
              </a:rPr>
              <a:t>ZERO SUGAR</a:t>
            </a:r>
          </a:p>
          <a:p>
            <a:pPr marL="274320" indent="-274320">
              <a:lnSpc>
                <a:spcPct val="90000"/>
              </a:lnSpc>
              <a:spcBef>
                <a:spcPts val="600"/>
              </a:spcBef>
              <a:buClr>
                <a:srgbClr val="72C001"/>
              </a:buClr>
              <a:buSzPct val="110000"/>
              <a:buFont typeface="System Font Regular"/>
              <a:buChar char="+"/>
              <a:defRPr/>
            </a:pPr>
            <a:r>
              <a:rPr lang="en-US">
                <a:solidFill>
                  <a:schemeClr val="bg1"/>
                </a:solidFill>
                <a:latin typeface="Bahnschrift Light SemiCondensed"/>
                <a:cs typeface="Arial"/>
              </a:rPr>
              <a:t>10</a:t>
            </a: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Light SemiCondensed"/>
                <a:cs typeface="Arial"/>
              </a:rPr>
              <a:t> Calories</a:t>
            </a:r>
            <a:r>
              <a:rPr lang="en-US">
                <a:solidFill>
                  <a:schemeClr val="bg1"/>
                </a:solidFill>
                <a:latin typeface="Bahnschrift Light SemiCondensed"/>
                <a:cs typeface="Arial"/>
              </a:rPr>
              <a:t> per Stick </a:t>
            </a:r>
            <a:endParaRPr lang="en-US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 Light SemiCondensed"/>
              <a:cs typeface="Arial"/>
            </a:endParaRPr>
          </a:p>
          <a:p>
            <a:pPr marL="274320" indent="-274320">
              <a:lnSpc>
                <a:spcPct val="90000"/>
              </a:lnSpc>
              <a:spcBef>
                <a:spcPts val="600"/>
              </a:spcBef>
              <a:buClr>
                <a:srgbClr val="72C001"/>
              </a:buClr>
              <a:buSzPct val="110000"/>
              <a:buFont typeface="System Font Regular"/>
              <a:buChar char="+"/>
              <a:defRPr/>
            </a:pPr>
            <a:r>
              <a:rPr lang="en-US">
                <a:solidFill>
                  <a:schemeClr val="bg1"/>
                </a:solidFill>
                <a:latin typeface="Bahnschrift Light SemiCondensed"/>
                <a:ea typeface="+mn-lt"/>
                <a:cs typeface="Arial"/>
              </a:rPr>
              <a:t>2200+ mg Electrolytes</a:t>
            </a:r>
          </a:p>
          <a:p>
            <a:pPr marL="274320" indent="-274320">
              <a:lnSpc>
                <a:spcPct val="90000"/>
              </a:lnSpc>
              <a:spcBef>
                <a:spcPts val="600"/>
              </a:spcBef>
              <a:buClr>
                <a:srgbClr val="72C001"/>
              </a:buClr>
              <a:buSzPct val="110000"/>
              <a:buFont typeface="System Font Regular"/>
              <a:buChar char="+"/>
              <a:defRPr/>
            </a:pPr>
            <a:r>
              <a:rPr lang="en-US">
                <a:solidFill>
                  <a:schemeClr val="bg1"/>
                </a:solidFill>
                <a:latin typeface="Bahnschrift Light SemiCondensed"/>
                <a:ea typeface="+mn-lt"/>
                <a:cs typeface="Arial"/>
              </a:rPr>
              <a:t>No Artificial Flavors, Dyes, or Sweeteners</a:t>
            </a:r>
            <a:endParaRPr lang="en-US">
              <a:solidFill>
                <a:schemeClr val="bg1"/>
              </a:solidFill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2C001"/>
              </a:buClr>
              <a:buSzPct val="110000"/>
              <a:buFont typeface="System Font Regular"/>
              <a:buChar char="+"/>
              <a:tabLst/>
              <a:defRPr/>
            </a:pP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Light SemiCondensed"/>
                <a:cs typeface="Arial"/>
              </a:rPr>
              <a:t>Immune </a:t>
            </a:r>
            <a:r>
              <a:rPr lang="en-US">
                <a:solidFill>
                  <a:schemeClr val="bg1"/>
                </a:solidFill>
                <a:latin typeface="Bahnschrift Light SemiCondensed"/>
                <a:cs typeface="Arial"/>
              </a:rPr>
              <a:t>S</a:t>
            </a: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Light SemiCondensed"/>
                <a:cs typeface="Arial"/>
              </a:rPr>
              <a:t>upport</a:t>
            </a:r>
            <a:endParaRPr lang="en-US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 Light SemiCondensed"/>
              <a:cs typeface="Arial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2C001"/>
              </a:buClr>
              <a:buSzPct val="110000"/>
              <a:buFont typeface="System Font Regular"/>
              <a:buChar char="+"/>
              <a:tabLst/>
              <a:defRPr/>
            </a:pPr>
            <a:r>
              <a:rPr lang="en-US">
                <a:solidFill>
                  <a:schemeClr val="bg1"/>
                </a:solidFill>
                <a:latin typeface="Bahnschrift Light SemiCondensed"/>
                <a:cs typeface="Arial"/>
              </a:rPr>
              <a:t>Great Taste</a:t>
            </a:r>
            <a:endParaRPr lang="en-US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 Light SemiCondensed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97E6D8-310E-B227-DF88-C9D310492631}"/>
              </a:ext>
            </a:extLst>
          </p:cNvPr>
          <p:cNvSpPr txBox="1"/>
          <p:nvPr/>
        </p:nvSpPr>
        <p:spPr>
          <a:xfrm>
            <a:off x="142721" y="6593603"/>
            <a:ext cx="71698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Source: Nielsen. AMC. 52 w/e 03.30.24, Numerator. Data Explorer. W/E 3/24/24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5E7854C-73D4-7F9C-9B17-20170F740B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235278"/>
              </p:ext>
            </p:extLst>
          </p:nvPr>
        </p:nvGraphicFramePr>
        <p:xfrm>
          <a:off x="10444591" y="1785969"/>
          <a:ext cx="1785086" cy="390931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85086">
                  <a:extLst>
                    <a:ext uri="{9D8B030D-6E8A-4147-A177-3AD203B41FA5}">
                      <a16:colId xmlns:a16="http://schemas.microsoft.com/office/drawing/2014/main" val="235028538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kumimoji="0" lang="en-US" sz="1200" b="1" i="0" u="none" strike="noStrike" kern="1200" cap="none" spc="5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Arial" panose="020B0604020202020204" pitchFamily="34" charset="0"/>
                        </a:rPr>
                        <a:t>AVAILABLE NOW!</a:t>
                      </a:r>
                      <a:endParaRPr lang="en-US" sz="1000" b="0" i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72C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1042727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5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ahnschrift SemiBold" panose="020B0502040204020203" pitchFamily="34" charset="0"/>
                          <a:ea typeface="+mn-ea"/>
                          <a:cs typeface="Arial" panose="020B0604020202020204" pitchFamily="34" charset="0"/>
                        </a:rPr>
                        <a:t>FLAVORS</a:t>
                      </a:r>
                    </a:p>
                    <a:p>
                      <a:pPr marL="114300" marR="0" lvl="0" indent="-114300" algn="l" defTabSz="914400" rtl="0" eaLnBrk="1" fontAlgn="auto" latinLnBrk="0" hangingPunct="1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8102E"/>
                        </a:buClr>
                        <a:buSzTx/>
                        <a:buFont typeface="System Font Regular"/>
                        <a:buChar char="+"/>
                        <a:tabLst/>
                        <a:defRPr/>
                      </a:pPr>
                      <a:r>
                        <a:rPr kumimoji="0" lang="en-US" sz="1050" b="0" i="0" u="none" strike="noStrike" kern="1200" cap="none" spc="5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Bahnschrift Light SemiCondensed" panose="020B0502040204020203" pitchFamily="34" charset="0"/>
                          <a:ea typeface="+mn-ea"/>
                          <a:cs typeface="Arial" panose="020B0604020202020204" pitchFamily="34" charset="0"/>
                        </a:rPr>
                        <a:t>Strawberry Kiwi </a:t>
                      </a:r>
                    </a:p>
                    <a:p>
                      <a:pPr marL="114300" marR="0" lvl="0" indent="-114300" algn="l" defTabSz="914400" rtl="0" eaLnBrk="1" fontAlgn="auto" latinLnBrk="0" hangingPunct="1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8102E"/>
                        </a:buClr>
                        <a:buSzTx/>
                        <a:buFont typeface="System Font Regular"/>
                        <a:buChar char="+"/>
                        <a:tabLst/>
                        <a:defRPr/>
                      </a:pPr>
                      <a:r>
                        <a:rPr kumimoji="0" lang="en-US" sz="1050" b="0" i="0" u="none" strike="noStrike" kern="1200" cap="none" spc="5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Bahnschrift Light SemiCondensed" panose="020B0502040204020203" pitchFamily="34" charset="0"/>
                          <a:ea typeface="+mn-ea"/>
                          <a:cs typeface="Arial" panose="020B0604020202020204" pitchFamily="34" charset="0"/>
                        </a:rPr>
                        <a:t>Lemon Lime </a:t>
                      </a:r>
                    </a:p>
                    <a:p>
                      <a:pPr marL="114300" marR="0" lvl="0" indent="-114300" algn="l" defTabSz="914400" rtl="0" eaLnBrk="1" fontAlgn="auto" latinLnBrk="0" hangingPunct="1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8102E"/>
                        </a:buClr>
                        <a:buSzTx/>
                        <a:buFont typeface="System Font Regular"/>
                        <a:buChar char="+"/>
                        <a:tabLst/>
                        <a:defRPr/>
                      </a:pPr>
                      <a:r>
                        <a:rPr kumimoji="0" lang="en-US" sz="1050" b="0" i="0" u="none" strike="noStrike" kern="1200" cap="none" spc="5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Bahnschrift Light SemiCondensed" panose="020B0502040204020203" pitchFamily="34" charset="0"/>
                          <a:ea typeface="+mn-ea"/>
                          <a:cs typeface="Arial" panose="020B0604020202020204" pitchFamily="34" charset="0"/>
                        </a:rPr>
                        <a:t>Tropical Punch </a:t>
                      </a:r>
                    </a:p>
                  </a:txBody>
                  <a:tcPr marL="0" marB="13716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66927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5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ahnschrift SemiBold" panose="020B0502040204020203" pitchFamily="34" charset="0"/>
                          <a:ea typeface="+mn-ea"/>
                          <a:cs typeface="Arial" panose="020B0604020202020204" pitchFamily="34" charset="0"/>
                        </a:rPr>
                        <a:t>PACKAGES</a:t>
                      </a:r>
                    </a:p>
                    <a:p>
                      <a:pPr marL="114300" marR="0" lvl="0" indent="-114300" algn="l" defTabSz="914400" rtl="0" eaLnBrk="1" fontAlgn="auto" latinLnBrk="0" hangingPunct="1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8102E"/>
                        </a:buClr>
                        <a:buSzTx/>
                        <a:buFont typeface="System Font Regular"/>
                        <a:buChar char="+"/>
                        <a:tabLst/>
                        <a:defRPr/>
                      </a:pPr>
                      <a:r>
                        <a:rPr kumimoji="0" lang="en-US" sz="1050" b="0" i="0" u="none" strike="noStrike" kern="1200" cap="none" spc="5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Bahnschrift Light SemiCondensed" panose="020B0502040204020203" pitchFamily="34" charset="0"/>
                          <a:ea typeface="+mn-ea"/>
                          <a:cs typeface="Arial" panose="020B0604020202020204" pitchFamily="34" charset="0"/>
                        </a:rPr>
                        <a:t>Singles</a:t>
                      </a:r>
                    </a:p>
                    <a:p>
                      <a:pPr marL="114300" marR="0" lvl="0" indent="-114300" algn="l" defTabSz="914400" rtl="0" eaLnBrk="1" fontAlgn="auto" latinLnBrk="0" hangingPunct="1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8102E"/>
                        </a:buClr>
                        <a:buSzTx/>
                        <a:buFont typeface="System Font Regular"/>
                        <a:buChar char="+"/>
                        <a:tabLst/>
                        <a:defRPr/>
                      </a:pPr>
                      <a:r>
                        <a:rPr kumimoji="0" lang="en-US" sz="1050" b="0" i="0" u="none" strike="noStrike" kern="1200" cap="none" spc="5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Bahnschrift Light SemiCondensed" panose="020B0502040204020203" pitchFamily="34" charset="0"/>
                          <a:ea typeface="+mn-ea"/>
                          <a:cs typeface="Arial" panose="020B0604020202020204" pitchFamily="34" charset="0"/>
                        </a:rPr>
                        <a:t>3pk ( SK, LL) – Available upon request </a:t>
                      </a:r>
                    </a:p>
                    <a:p>
                      <a:pPr marL="114300" marR="0" lvl="0" indent="-114300" algn="l" defTabSz="914400" rtl="0" eaLnBrk="1" fontAlgn="auto" latinLnBrk="0" hangingPunct="1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8102E"/>
                        </a:buClr>
                        <a:buSzTx/>
                        <a:buFont typeface="System Font Regular"/>
                        <a:buChar char="+"/>
                        <a:tabLst/>
                        <a:defRPr/>
                      </a:pPr>
                      <a:r>
                        <a:rPr kumimoji="0" lang="en-US" sz="1050" b="0" i="0" u="none" strike="noStrike" kern="1200" cap="none" spc="5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Bahnschrift Light SemiCondensed" panose="020B0502040204020203" pitchFamily="34" charset="0"/>
                          <a:ea typeface="+mn-ea"/>
                          <a:cs typeface="Arial" panose="020B0604020202020204" pitchFamily="34" charset="0"/>
                        </a:rPr>
                        <a:t>6ct ( SK, LL, TP, G, CL)</a:t>
                      </a:r>
                    </a:p>
                    <a:p>
                      <a:pPr marL="114300" marR="0" lvl="0" indent="-114300" algn="l" defTabSz="914400" rtl="0" eaLnBrk="1" fontAlgn="auto" latinLnBrk="0" hangingPunct="1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8102E"/>
                        </a:buClr>
                        <a:buSzTx/>
                        <a:buFont typeface="System Font Regular"/>
                        <a:buChar char="+"/>
                        <a:tabLst/>
                        <a:defRPr/>
                      </a:pPr>
                      <a:r>
                        <a:rPr kumimoji="0" lang="en-US" sz="1050" b="0" i="0" u="none" strike="noStrike" kern="1200" cap="none" spc="5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Bahnschrift Light SemiCondensed" panose="020B0502040204020203" pitchFamily="34" charset="0"/>
                          <a:ea typeface="+mn-ea"/>
                          <a:cs typeface="Arial" panose="020B0604020202020204" pitchFamily="34" charset="0"/>
                        </a:rPr>
                        <a:t>8ct (SK, LL, TP)</a:t>
                      </a:r>
                    </a:p>
                  </a:txBody>
                  <a:tcPr marL="0" marB="13716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621492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5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ahnschrift SemiBold" panose="020B0502040204020203" pitchFamily="34" charset="0"/>
                          <a:ea typeface="+mn-ea"/>
                          <a:cs typeface="Arial" panose="020B0604020202020204" pitchFamily="34" charset="0"/>
                        </a:rPr>
                        <a:t>CHANNELS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8102E"/>
                        </a:buClr>
                        <a:buSzTx/>
                        <a:buFont typeface="System Font Regular"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5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Bahnschrift Light SemiCondensed" panose="020B0502040204020203" pitchFamily="34" charset="0"/>
                          <a:ea typeface="+mn-ea"/>
                          <a:cs typeface="Arial" panose="020B0604020202020204" pitchFamily="34" charset="0"/>
                        </a:rPr>
                        <a:t>6ct, 8ct - All sub-channels in scope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8102E"/>
                        </a:buClr>
                        <a:buSzTx/>
                        <a:buFont typeface="System Font Regular"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5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Bahnschrift Light SemiCondensed" panose="020B0502040204020203" pitchFamily="34" charset="0"/>
                          <a:ea typeface="+mn-ea"/>
                          <a:cs typeface="Arial" panose="020B0604020202020204" pitchFamily="34" charset="0"/>
                        </a:rPr>
                        <a:t>3pk – Vending, micro markets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8102E"/>
                        </a:buClr>
                        <a:buSzTx/>
                        <a:buFont typeface="System Font Regular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5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Bahnschrift Light SemiCondensed" panose="020B0502040204020203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B="13716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9101252"/>
                  </a:ext>
                </a:extLst>
              </a:tr>
            </a:tbl>
          </a:graphicData>
        </a:graphic>
      </p:graphicFrame>
      <p:pic>
        <p:nvPicPr>
          <p:cNvPr id="14" name="Graphic 13">
            <a:extLst>
              <a:ext uri="{FF2B5EF4-FFF2-40B4-BE49-F238E27FC236}">
                <a16:creationId xmlns:a16="http://schemas.microsoft.com/office/drawing/2014/main" id="{876DCC4C-5A6A-ABCC-E4EE-CE11C50684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360289" y="142726"/>
            <a:ext cx="1689746" cy="450999"/>
          </a:xfrm>
          <a:prstGeom prst="rect">
            <a:avLst/>
          </a:prstGeom>
        </p:spPr>
      </p:pic>
      <p:pic>
        <p:nvPicPr>
          <p:cNvPr id="19" name="Picture 18" descr="A box of energy drink&#10;&#10;AI-generated content may be incorrect.">
            <a:extLst>
              <a:ext uri="{FF2B5EF4-FFF2-40B4-BE49-F238E27FC236}">
                <a16:creationId xmlns:a16="http://schemas.microsoft.com/office/drawing/2014/main" id="{3BDD9F37-ACAC-08F3-7CBF-2E0940DE3B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610" y="48953"/>
            <a:ext cx="4016769" cy="6140284"/>
          </a:xfrm>
          <a:prstGeom prst="rect">
            <a:avLst/>
          </a:prstGeom>
        </p:spPr>
      </p:pic>
      <p:pic>
        <p:nvPicPr>
          <p:cNvPr id="20" name="Picture 19" descr="A close up of a tube&#10;&#10;Description automatically generated">
            <a:extLst>
              <a:ext uri="{FF2B5EF4-FFF2-40B4-BE49-F238E27FC236}">
                <a16:creationId xmlns:a16="http://schemas.microsoft.com/office/drawing/2014/main" id="{7C5DC6FB-57E1-A5A1-6331-44E33536B5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356" y="4872411"/>
            <a:ext cx="3944309" cy="1762658"/>
          </a:xfrm>
          <a:prstGeom prst="rect">
            <a:avLst/>
          </a:prstGeom>
          <a:effectLst>
            <a:glow rad="63500">
              <a:srgbClr val="5AFF47">
                <a:alpha val="21413"/>
              </a:srgbClr>
            </a:glow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47D63DB-2DFB-D6A0-A2A8-4DA6CD67918A}"/>
              </a:ext>
            </a:extLst>
          </p:cNvPr>
          <p:cNvGrpSpPr/>
          <p:nvPr/>
        </p:nvGrpSpPr>
        <p:grpSpPr>
          <a:xfrm rot="1242607">
            <a:off x="4950097" y="4765356"/>
            <a:ext cx="1835668" cy="1785608"/>
            <a:chOff x="5773399" y="1610142"/>
            <a:chExt cx="1983696" cy="192959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C0DC59E-F119-E2E0-4B80-F6297E66C8B9}"/>
                </a:ext>
              </a:extLst>
            </p:cNvPr>
            <p:cNvSpPr/>
            <p:nvPr/>
          </p:nvSpPr>
          <p:spPr>
            <a:xfrm>
              <a:off x="5827496" y="1610142"/>
              <a:ext cx="1929599" cy="1929598"/>
            </a:xfrm>
            <a:prstGeom prst="ellipse">
              <a:avLst/>
            </a:prstGeom>
            <a:solidFill>
              <a:schemeClr val="bg1"/>
            </a:solidFill>
            <a:ln w="44450">
              <a:solidFill>
                <a:srgbClr val="72C001"/>
              </a:solidFill>
            </a:ln>
            <a:effectLst>
              <a:outerShdw blurRad="236069" sx="102000" sy="102000" algn="ctr" rotWithShape="0">
                <a:prstClr val="black">
                  <a:alpha val="18145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471365B-03B3-2571-FBDF-0297068B8A87}"/>
                </a:ext>
              </a:extLst>
            </p:cNvPr>
            <p:cNvSpPr txBox="1"/>
            <p:nvPr/>
          </p:nvSpPr>
          <p:spPr>
            <a:xfrm>
              <a:off x="5927338" y="1798948"/>
              <a:ext cx="1736208" cy="608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>
                  <a:solidFill>
                    <a:schemeClr val="accent6">
                      <a:lumMod val="75000"/>
                    </a:schemeClr>
                  </a:solidFill>
                  <a:latin typeface="Bahnschrift SemiCondensed" panose="020F0502020204030204" pitchFamily="34" charset="0"/>
                  <a:cs typeface="Bahnschrift SemiCondensed" panose="020F0502020204030204" pitchFamily="34" charset="0"/>
                </a:rPr>
                <a:t>THE HYDRATION ENHANCERS CATEGORY </a:t>
              </a:r>
              <a:br>
                <a:rPr lang="en-US" sz="1100">
                  <a:solidFill>
                    <a:schemeClr val="accent6">
                      <a:lumMod val="75000"/>
                    </a:schemeClr>
                  </a:solidFill>
                  <a:latin typeface="Bahnschrift SemiCondensed" panose="020F0502020204030204" pitchFamily="34" charset="0"/>
                  <a:cs typeface="Bahnschrift SemiCondensed" panose="020F0502020204030204" pitchFamily="34" charset="0"/>
                </a:rPr>
              </a:br>
              <a:r>
                <a:rPr lang="en-US" sz="1200">
                  <a:solidFill>
                    <a:srgbClr val="72C001"/>
                  </a:solidFill>
                  <a:latin typeface="Bahnschrift SemiCondensed" panose="020F0502020204030204" pitchFamily="34" charset="0"/>
                  <a:cs typeface="Bahnschrift SemiCondensed" panose="020F0502020204030204" pitchFamily="34" charset="0"/>
                </a:rPr>
                <a:t>$ SALES HAS GROWN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78F84CB-0173-0BE5-5E00-EA82A46F6581}"/>
                </a:ext>
              </a:extLst>
            </p:cNvPr>
            <p:cNvSpPr txBox="1"/>
            <p:nvPr/>
          </p:nvSpPr>
          <p:spPr>
            <a:xfrm>
              <a:off x="5773399" y="2235803"/>
              <a:ext cx="1970999" cy="9977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6000" b="1">
                  <a:solidFill>
                    <a:srgbClr val="72C001"/>
                  </a:solidFill>
                  <a:latin typeface="Bahnschrift SemiCondensed" panose="020B0502040204020203" pitchFamily="34" charset="0"/>
                </a:rPr>
                <a:t>+34</a:t>
              </a:r>
              <a:r>
                <a:rPr lang="en-US" sz="5400" b="1" baseline="30000">
                  <a:solidFill>
                    <a:srgbClr val="72C001"/>
                  </a:solidFill>
                  <a:latin typeface="Bahnschrift SemiCondensed" panose="020B0502040204020203" pitchFamily="34" charset="0"/>
                </a:rPr>
                <a:t>%</a:t>
              </a:r>
              <a:endParaRPr lang="en-US" sz="6000" b="1" baseline="30000">
                <a:solidFill>
                  <a:srgbClr val="72C001"/>
                </a:solidFill>
                <a:latin typeface="Bahnschrift SemiCondensed" panose="020B0502040204020203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9687C70-A81E-C5A8-97D5-FF57950A2C22}"/>
                </a:ext>
              </a:extLst>
            </p:cNvPr>
            <p:cNvSpPr txBox="1"/>
            <p:nvPr/>
          </p:nvSpPr>
          <p:spPr>
            <a:xfrm>
              <a:off x="5936134" y="2973807"/>
              <a:ext cx="1736208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>
                  <a:solidFill>
                    <a:schemeClr val="accent6">
                      <a:lumMod val="75000"/>
                    </a:schemeClr>
                  </a:solidFill>
                  <a:latin typeface="Bahnschrift SemiCondensed" panose="020F0502020204030204" pitchFamily="34" charset="0"/>
                  <a:cs typeface="Bahnschrift SemiCondensed" panose="020F0502020204030204" pitchFamily="34" charset="0"/>
                </a:rPr>
                <a:t>IN THE LAST YEAR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4906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5A0A333-C716-70B6-6485-8876C31E6B06}"/>
              </a:ext>
            </a:extLst>
          </p:cNvPr>
          <p:cNvSpPr/>
          <p:nvPr/>
        </p:nvSpPr>
        <p:spPr>
          <a:xfrm>
            <a:off x="276806" y="267628"/>
            <a:ext cx="11658600" cy="6309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E3D08BF9-5D3B-DFD8-E6F4-CE7CD767B6F2}"/>
              </a:ext>
            </a:extLst>
          </p:cNvPr>
          <p:cNvSpPr/>
          <p:nvPr/>
        </p:nvSpPr>
        <p:spPr>
          <a:xfrm>
            <a:off x="1" y="-14436"/>
            <a:ext cx="4402642" cy="687243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black and white circle&#10;&#10;Description automatically generated">
            <a:extLst>
              <a:ext uri="{FF2B5EF4-FFF2-40B4-BE49-F238E27FC236}">
                <a16:creationId xmlns:a16="http://schemas.microsoft.com/office/drawing/2014/main" id="{ABF5126B-F855-BB5B-5D33-77695944D2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3" t="26762" r="-30" b="2999"/>
          <a:stretch/>
        </p:blipFill>
        <p:spPr>
          <a:xfrm>
            <a:off x="-49395" y="-24565"/>
            <a:ext cx="4098411" cy="5308816"/>
          </a:xfrm>
          <a:prstGeom prst="rect">
            <a:avLst/>
          </a:prstGeom>
        </p:spPr>
      </p:pic>
      <p:sp>
        <p:nvSpPr>
          <p:cNvPr id="4" name="Parallelogram 3">
            <a:extLst>
              <a:ext uri="{FF2B5EF4-FFF2-40B4-BE49-F238E27FC236}">
                <a16:creationId xmlns:a16="http://schemas.microsoft.com/office/drawing/2014/main" id="{B972FFB6-FBC7-6B36-C19D-AAC4852AC993}"/>
              </a:ext>
            </a:extLst>
          </p:cNvPr>
          <p:cNvSpPr/>
          <p:nvPr/>
        </p:nvSpPr>
        <p:spPr>
          <a:xfrm>
            <a:off x="4395972" y="908976"/>
            <a:ext cx="7796027" cy="1631912"/>
          </a:xfrm>
          <a:prstGeom prst="parallelogram">
            <a:avLst>
              <a:gd name="adj" fmla="val 0"/>
            </a:avLst>
          </a:prstGeom>
          <a:gradFill>
            <a:gsLst>
              <a:gs pos="7000">
                <a:srgbClr val="71C900"/>
              </a:gs>
              <a:gs pos="69000">
                <a:srgbClr val="71C900">
                  <a:alpha val="12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B8F6723-C89A-84E6-6123-EF554C7F88DF}"/>
              </a:ext>
            </a:extLst>
          </p:cNvPr>
          <p:cNvGrpSpPr/>
          <p:nvPr/>
        </p:nvGrpSpPr>
        <p:grpSpPr>
          <a:xfrm>
            <a:off x="4957578" y="1030689"/>
            <a:ext cx="1284023" cy="1599712"/>
            <a:chOff x="4420832" y="1543131"/>
            <a:chExt cx="989446" cy="123270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699F75A-39E1-7A15-589E-1214CECD773E}"/>
                </a:ext>
              </a:extLst>
            </p:cNvPr>
            <p:cNvSpPr txBox="1"/>
            <p:nvPr/>
          </p:nvSpPr>
          <p:spPr>
            <a:xfrm>
              <a:off x="4420832" y="1543131"/>
              <a:ext cx="877220" cy="55273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-2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TALE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F799936-55D5-1724-BFC0-6D9FC2FECCB8}"/>
                </a:ext>
              </a:extLst>
            </p:cNvPr>
            <p:cNvSpPr txBox="1"/>
            <p:nvPr/>
          </p:nvSpPr>
          <p:spPr>
            <a:xfrm>
              <a:off x="4448976" y="1978386"/>
              <a:ext cx="849075" cy="447169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-1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OF THE</a:t>
              </a:r>
              <a:endParaRPr kumimoji="0" lang="en-US" sz="3600" b="1" i="0" u="none" strike="noStrike" kern="1200" cap="none" spc="-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04A204C-FDA0-98B2-7D72-04BE98A30C4B}"/>
                </a:ext>
              </a:extLst>
            </p:cNvPr>
            <p:cNvSpPr txBox="1"/>
            <p:nvPr/>
          </p:nvSpPr>
          <p:spPr>
            <a:xfrm>
              <a:off x="4420832" y="2286881"/>
              <a:ext cx="989446" cy="48895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1" i="0" u="none" strike="noStrike" kern="1200" cap="none" spc="-2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TAPE </a:t>
              </a: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8492A194-2218-3003-996D-85B0D2A0FB46}"/>
              </a:ext>
            </a:extLst>
          </p:cNvPr>
          <p:cNvSpPr txBox="1"/>
          <p:nvPr/>
        </p:nvSpPr>
        <p:spPr>
          <a:xfrm>
            <a:off x="326199" y="331995"/>
            <a:ext cx="3685621" cy="35387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" panose="020B0502040204020203" pitchFamily="34" charset="0"/>
              </a:rPr>
              <a:t>MERCHANDISING </a:t>
            </a:r>
            <a:br>
              <a:rPr kumimoji="0" lang="en-US" sz="24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" panose="020B0502040204020203" pitchFamily="34" charset="0"/>
              </a:rPr>
            </a:br>
            <a:r>
              <a:rPr kumimoji="0" lang="en-US" sz="24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" panose="020B0502040204020203" pitchFamily="34" charset="0"/>
              </a:rPr>
              <a:t>OPTIONS</a:t>
            </a:r>
            <a:endParaRPr kumimoji="0" lang="en-US" sz="2800" b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" panose="020B0502040204020203" pitchFamily="34" charset="0"/>
            </a:endParaRPr>
          </a:p>
        </p:txBody>
      </p:sp>
      <p:graphicFrame>
        <p:nvGraphicFramePr>
          <p:cNvPr id="121" name="Table 120">
            <a:extLst>
              <a:ext uri="{FF2B5EF4-FFF2-40B4-BE49-F238E27FC236}">
                <a16:creationId xmlns:a16="http://schemas.microsoft.com/office/drawing/2014/main" id="{EB91377D-73C9-54CB-FEB9-68668EC59F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982947"/>
              </p:ext>
            </p:extLst>
          </p:nvPr>
        </p:nvGraphicFramePr>
        <p:xfrm>
          <a:off x="4644282" y="2698920"/>
          <a:ext cx="7279704" cy="253634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92954">
                  <a:extLst>
                    <a:ext uri="{9D8B030D-6E8A-4147-A177-3AD203B41FA5}">
                      <a16:colId xmlns:a16="http://schemas.microsoft.com/office/drawing/2014/main" val="396029969"/>
                    </a:ext>
                  </a:extLst>
                </a:gridCol>
                <a:gridCol w="931125">
                  <a:extLst>
                    <a:ext uri="{9D8B030D-6E8A-4147-A177-3AD203B41FA5}">
                      <a16:colId xmlns:a16="http://schemas.microsoft.com/office/drawing/2014/main" val="4287177595"/>
                    </a:ext>
                  </a:extLst>
                </a:gridCol>
                <a:gridCol w="931125">
                  <a:extLst>
                    <a:ext uri="{9D8B030D-6E8A-4147-A177-3AD203B41FA5}">
                      <a16:colId xmlns:a16="http://schemas.microsoft.com/office/drawing/2014/main" val="2961959055"/>
                    </a:ext>
                  </a:extLst>
                </a:gridCol>
                <a:gridCol w="931125">
                  <a:extLst>
                    <a:ext uri="{9D8B030D-6E8A-4147-A177-3AD203B41FA5}">
                      <a16:colId xmlns:a16="http://schemas.microsoft.com/office/drawing/2014/main" val="843089756"/>
                    </a:ext>
                  </a:extLst>
                </a:gridCol>
                <a:gridCol w="931125">
                  <a:extLst>
                    <a:ext uri="{9D8B030D-6E8A-4147-A177-3AD203B41FA5}">
                      <a16:colId xmlns:a16="http://schemas.microsoft.com/office/drawing/2014/main" val="196707469"/>
                    </a:ext>
                  </a:extLst>
                </a:gridCol>
                <a:gridCol w="931125">
                  <a:extLst>
                    <a:ext uri="{9D8B030D-6E8A-4147-A177-3AD203B41FA5}">
                      <a16:colId xmlns:a16="http://schemas.microsoft.com/office/drawing/2014/main" val="1433996251"/>
                    </a:ext>
                  </a:extLst>
                </a:gridCol>
                <a:gridCol w="931125">
                  <a:extLst>
                    <a:ext uri="{9D8B030D-6E8A-4147-A177-3AD203B41FA5}">
                      <a16:colId xmlns:a16="http://schemas.microsoft.com/office/drawing/2014/main" val="1090105322"/>
                    </a:ext>
                  </a:extLst>
                </a:gridCol>
              </a:tblGrid>
              <a:tr h="271051">
                <a:tc>
                  <a:txBody>
                    <a:bodyPr/>
                    <a:lstStyle/>
                    <a:p>
                      <a:endParaRPr lang="en-US" sz="1100" b="0" i="0">
                        <a:latin typeface="Bahnschrift SemiLight Condensed" panose="020B0502040204020203" pitchFamily="34" charset="0"/>
                      </a:endParaRPr>
                    </a:p>
                  </a:txBody>
                  <a:tcPr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>
                          <a:latin typeface="Aptos Narrow"/>
                        </a:rPr>
                        <a:t>FLASH I.V.</a:t>
                      </a:r>
                    </a:p>
                  </a:txBody>
                  <a:tcPr marL="0" marR="0" marT="0" marB="0" anchor="ctr"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>
                          <a:latin typeface="Aptos Narrow"/>
                        </a:rPr>
                        <a:t>LIQUID I.V</a:t>
                      </a:r>
                    </a:p>
                  </a:txBody>
                  <a:tcPr marL="0" marR="0" marT="0" marB="0" anchor="ctr"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>
                          <a:latin typeface="Aptos Narrow"/>
                        </a:rPr>
                        <a:t>GATORLYTE</a:t>
                      </a:r>
                    </a:p>
                  </a:txBody>
                  <a:tcPr marL="0" marR="0" marT="0" marB="0" anchor="ctr"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>
                          <a:latin typeface="Aptos Narrow"/>
                        </a:rPr>
                        <a:t>NUUN</a:t>
                      </a:r>
                    </a:p>
                  </a:txBody>
                  <a:tcPr marL="0" marR="0" marT="0" marB="0" anchor="ctr"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>
                          <a:latin typeface="Aptos Narrow"/>
                        </a:rPr>
                        <a:t>GATORADE</a:t>
                      </a:r>
                    </a:p>
                  </a:txBody>
                  <a:tcPr marL="0" marR="0" marT="0" marB="0" anchor="ctr"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>
                          <a:latin typeface="Aptos Narrow"/>
                        </a:rPr>
                        <a:t>PRIME</a:t>
                      </a:r>
                    </a:p>
                  </a:txBody>
                  <a:tcPr marL="0" marR="0" marT="0" marB="0" anchor="ctr"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48322"/>
                  </a:ext>
                </a:extLst>
              </a:tr>
              <a:tr h="619375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>
                          <a:latin typeface="Aptos Narrow"/>
                        </a:rPr>
                        <a:t>Potassium</a:t>
                      </a:r>
                    </a:p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>
                          <a:latin typeface="Aptos Narrow"/>
                        </a:rPr>
                        <a:t>Sodium</a:t>
                      </a:r>
                    </a:p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>
                          <a:latin typeface="Aptos Narrow"/>
                        </a:rPr>
                        <a:t>Chloride</a:t>
                      </a:r>
                    </a:p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000" b="1">
                          <a:latin typeface="Aptos Narrow"/>
                        </a:rPr>
                        <a:t>TOTAL ELECTROLYTE BLEND</a:t>
                      </a:r>
                    </a:p>
                  </a:txBody>
                  <a:tcPr marL="0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/>
                        <a:t>700mg</a:t>
                      </a:r>
                    </a:p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/>
                        <a:t>500mg</a:t>
                      </a:r>
                    </a:p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/>
                        <a:t>860mg</a:t>
                      </a:r>
                    </a:p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000" b="1">
                          <a:solidFill>
                            <a:srgbClr val="72C000"/>
                          </a:solidFill>
                        </a:rPr>
                        <a:t>2,220mg</a:t>
                      </a:r>
                    </a:p>
                  </a:txBody>
                  <a:tcPr marR="274320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370mg</a:t>
                      </a:r>
                    </a:p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560mg</a:t>
                      </a:r>
                    </a:p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—</a:t>
                      </a:r>
                    </a:p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0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930mg</a:t>
                      </a:r>
                    </a:p>
                  </a:txBody>
                  <a:tcPr marR="274320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350mg</a:t>
                      </a:r>
                    </a:p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490mg</a:t>
                      </a:r>
                    </a:p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1,040mg</a:t>
                      </a:r>
                    </a:p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0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2,405mg</a:t>
                      </a:r>
                      <a:endParaRPr lang="en-US" sz="9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R="274320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150mg</a:t>
                      </a:r>
                    </a:p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300mg</a:t>
                      </a:r>
                    </a:p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40mg</a:t>
                      </a:r>
                    </a:p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0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515 mg</a:t>
                      </a:r>
                    </a:p>
                  </a:txBody>
                  <a:tcPr marR="274320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70mg</a:t>
                      </a:r>
                    </a:p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230mg</a:t>
                      </a:r>
                    </a:p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—</a:t>
                      </a:r>
                    </a:p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0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300mg</a:t>
                      </a:r>
                    </a:p>
                  </a:txBody>
                  <a:tcPr marR="274320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700mg</a:t>
                      </a:r>
                    </a:p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40mg</a:t>
                      </a:r>
                    </a:p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—</a:t>
                      </a:r>
                    </a:p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0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964mg</a:t>
                      </a:r>
                    </a:p>
                  </a:txBody>
                  <a:tcPr marR="274320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42969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b="0" i="0">
                          <a:latin typeface="Aptos Narrow"/>
                        </a:rPr>
                        <a:t>CALORIES</a:t>
                      </a:r>
                    </a:p>
                  </a:txBody>
                  <a:tcPr marL="0"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rgbClr val="72C000"/>
                          </a:solidFill>
                        </a:rPr>
                        <a:t>10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50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45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10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130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25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47124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0" i="0" u="none" strike="noStrike" noProof="0">
                          <a:solidFill>
                            <a:srgbClr val="080808"/>
                          </a:solidFill>
                          <a:latin typeface="Aptos Narrow"/>
                        </a:rPr>
                        <a:t>TOTAL CARBOHYDRATES</a:t>
                      </a:r>
                      <a:endParaRPr lang="en-US" sz="1050" b="0" i="0">
                        <a:latin typeface="Aptos Narrow"/>
                      </a:endParaRPr>
                    </a:p>
                  </a:txBody>
                  <a:tcPr marL="0"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ts val="1350"/>
                        </a:lnSpc>
                        <a:buNone/>
                      </a:pPr>
                      <a:r>
                        <a:rPr lang="en-US" sz="1100" b="1">
                          <a:solidFill>
                            <a:srgbClr val="72C000"/>
                          </a:solidFill>
                          <a:effectLst/>
                          <a:latin typeface="Aptos"/>
                        </a:rPr>
                        <a:t>1g</a:t>
                      </a:r>
                      <a:endParaRPr lang="en-US" sz="1100" b="1">
                        <a:solidFill>
                          <a:srgbClr val="72C000"/>
                        </a:solidFill>
                        <a:effectLst/>
                      </a:endParaRPr>
                    </a:p>
                  </a:txBody>
                  <a:tcPr marL="96012" marR="96012" marT="48006" marB="48006" anchor="ctr">
                    <a:lnR w="133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ts val="1350"/>
                        </a:lnSpc>
                        <a:buNone/>
                      </a:pPr>
                      <a:r>
                        <a:rPr lang="en-US" sz="1100">
                          <a:solidFill>
                            <a:srgbClr val="848484"/>
                          </a:solidFill>
                          <a:effectLst/>
                          <a:latin typeface="Aptos"/>
                        </a:rPr>
                        <a:t>13g</a:t>
                      </a:r>
                      <a:endParaRPr lang="en-US" sz="11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</a:endParaRPr>
                    </a:p>
                  </a:txBody>
                  <a:tcPr marL="96012" marR="96012" marT="48006" marB="48006" anchor="ctr">
                    <a:lnL w="133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ts val="1350"/>
                        </a:lnSpc>
                        <a:buNone/>
                      </a:pPr>
                      <a:r>
                        <a:rPr lang="en-US" sz="1100">
                          <a:solidFill>
                            <a:srgbClr val="848484"/>
                          </a:solidFill>
                          <a:effectLst/>
                          <a:latin typeface="Aptos"/>
                        </a:rPr>
                        <a:t>12g</a:t>
                      </a:r>
                      <a:endParaRPr lang="en-US" sz="11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</a:endParaRPr>
                    </a:p>
                  </a:txBody>
                  <a:tcPr marL="96012" marR="96012" marT="48006" marB="48006" anchor="ctr">
                    <a:lnL w="133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ts val="1350"/>
                        </a:lnSpc>
                        <a:buNone/>
                      </a:pPr>
                      <a:r>
                        <a:rPr lang="en-US" sz="1100">
                          <a:solidFill>
                            <a:srgbClr val="848484"/>
                          </a:solidFill>
                          <a:effectLst/>
                          <a:latin typeface="Aptos"/>
                        </a:rPr>
                        <a:t>2g</a:t>
                      </a:r>
                      <a:endParaRPr lang="en-US" sz="11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</a:endParaRPr>
                    </a:p>
                  </a:txBody>
                  <a:tcPr marL="96012" marR="96012" marT="48006" marB="48006" anchor="ctr">
                    <a:lnL w="133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ts val="1350"/>
                        </a:lnSpc>
                        <a:buNone/>
                      </a:pPr>
                      <a:r>
                        <a:rPr lang="en-US" sz="1100">
                          <a:solidFill>
                            <a:srgbClr val="848484"/>
                          </a:solidFill>
                          <a:effectLst/>
                          <a:latin typeface="Aptos"/>
                        </a:rPr>
                        <a:t>34g</a:t>
                      </a:r>
                      <a:endParaRPr lang="en-US" sz="11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</a:endParaRPr>
                    </a:p>
                  </a:txBody>
                  <a:tcPr marL="96012" marR="96012" marT="48006" marB="48006" anchor="ctr">
                    <a:lnL w="133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 rtl="0">
                        <a:lnSpc>
                          <a:spcPts val="1350"/>
                        </a:lnSpc>
                        <a:buNone/>
                      </a:pPr>
                      <a:r>
                        <a:rPr lang="en-US" sz="1100">
                          <a:solidFill>
                            <a:srgbClr val="848484"/>
                          </a:solidFill>
                          <a:effectLst/>
                          <a:latin typeface="Aptos"/>
                        </a:rPr>
                        <a:t>6g</a:t>
                      </a:r>
                      <a:endParaRPr lang="en-US" sz="1100" kern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6012" marR="96012" marT="48006" marB="48006" anchor="ctr">
                    <a:lnL w="133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01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3357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b="0" i="0">
                          <a:latin typeface="Aptos Narrow"/>
                        </a:rPr>
                        <a:t>SUGAR</a:t>
                      </a:r>
                      <a:endParaRPr lang="en-US" sz="1050" b="0" i="0">
                        <a:latin typeface="Aptos Narrow" panose="020B0004020202020204" pitchFamily="34" charset="0"/>
                      </a:endParaRPr>
                    </a:p>
                  </a:txBody>
                  <a:tcPr marL="0"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>
                          <a:solidFill>
                            <a:srgbClr val="72C000"/>
                          </a:solidFill>
                        </a:rPr>
                        <a:t>0g</a:t>
                      </a:r>
                    </a:p>
                  </a:txBody>
                  <a:tcPr anchor="ctr">
                    <a:lnT w="10001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11g</a:t>
                      </a:r>
                    </a:p>
                  </a:txBody>
                  <a:tcPr anchor="ctr">
                    <a:lnT w="10001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10g</a:t>
                      </a:r>
                    </a:p>
                  </a:txBody>
                  <a:tcPr anchor="ctr">
                    <a:lnT w="10001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1g</a:t>
                      </a:r>
                    </a:p>
                  </a:txBody>
                  <a:tcPr anchor="ctr">
                    <a:lnT w="10001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32g</a:t>
                      </a:r>
                    </a:p>
                  </a:txBody>
                  <a:tcPr anchor="ctr">
                    <a:lnT w="10001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rtl="0">
                        <a:buNone/>
                      </a:pPr>
                      <a:r>
                        <a:rPr lang="en-US" sz="1100" kern="12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2g</a:t>
                      </a:r>
                      <a:endParaRPr lang="en-US" sz="11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T w="10001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83495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b="0" i="0">
                          <a:latin typeface="Aptos Narrow"/>
                        </a:rPr>
                        <a:t>ZINC</a:t>
                      </a:r>
                    </a:p>
                  </a:txBody>
                  <a:tcPr marL="0"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rgbClr val="72C000"/>
                        </a:solidFill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—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—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—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—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—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62456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b="0" i="0">
                          <a:latin typeface="Aptos Narrow"/>
                        </a:rPr>
                        <a:t>VITAMINS B &amp; C</a:t>
                      </a:r>
                    </a:p>
                  </a:txBody>
                  <a:tcPr marL="0"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—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—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29172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b="0" i="0">
                          <a:latin typeface="Aptos Narrow"/>
                        </a:rPr>
                        <a:t>COCONUT WATER POWDER</a:t>
                      </a:r>
                    </a:p>
                  </a:txBody>
                  <a:tcPr marL="0"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—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—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—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—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941567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0AA0A6B-A926-F7EB-F80C-32AC645B446D}"/>
              </a:ext>
            </a:extLst>
          </p:cNvPr>
          <p:cNvSpPr txBox="1"/>
          <p:nvPr/>
        </p:nvSpPr>
        <p:spPr>
          <a:xfrm>
            <a:off x="4620809" y="5412544"/>
            <a:ext cx="3685621" cy="8382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</a:rPr>
              <a:t>WINNING FLAVORS</a:t>
            </a:r>
          </a:p>
          <a:p>
            <a:pPr marL="114300" marR="0" lvl="0" indent="-114300" algn="l" defTabSz="914400" rtl="0" eaLnBrk="1" fontAlgn="auto" latinLnBrk="0" hangingPunct="1">
              <a:lnSpc>
                <a:spcPts val="1260"/>
              </a:lnSpc>
              <a:spcBef>
                <a:spcPts val="0"/>
              </a:spcBef>
              <a:spcAft>
                <a:spcPts val="0"/>
              </a:spcAft>
              <a:buClr>
                <a:srgbClr val="72C001"/>
              </a:buClr>
              <a:buSzTx/>
              <a:buFont typeface="System Font Regular"/>
              <a:buChar char="+"/>
              <a:tabLst/>
              <a:defRPr/>
            </a:pPr>
            <a:r>
              <a:rPr kumimoji="0" lang="en-US" sz="1050" b="0" i="0" u="none" strike="noStrike" kern="1200" cap="none" spc="50" normalizeH="0" baseline="0" noProof="0" dirty="0">
                <a:ln>
                  <a:noFill/>
                </a:ln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Arial" panose="020B0604020202020204" pitchFamily="34" charset="0"/>
              </a:rPr>
              <a:t>Strawberry Kiwi </a:t>
            </a:r>
          </a:p>
          <a:p>
            <a:pPr marL="114300" indent="-114300">
              <a:lnSpc>
                <a:spcPts val="1260"/>
              </a:lnSpc>
              <a:buClr>
                <a:srgbClr val="72C001"/>
              </a:buClr>
              <a:buFont typeface="System Font Regular"/>
              <a:buChar char="+"/>
              <a:defRPr/>
            </a:pPr>
            <a:r>
              <a:rPr kumimoji="0" lang="en-US" sz="1050" b="0" i="0" u="none" strike="noStrike" kern="1200" cap="none" spc="50" normalizeH="0" baseline="0" noProof="0" dirty="0">
                <a:ln>
                  <a:noFill/>
                </a:ln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Arial" panose="020B0604020202020204" pitchFamily="34" charset="0"/>
              </a:rPr>
              <a:t>Tropical Punch </a:t>
            </a:r>
          </a:p>
          <a:p>
            <a:pPr marL="114300" marR="0" lvl="0" indent="-114300" algn="l" defTabSz="914400" rtl="0" eaLnBrk="1" fontAlgn="auto" latinLnBrk="0" hangingPunct="1">
              <a:lnSpc>
                <a:spcPts val="1260"/>
              </a:lnSpc>
              <a:spcBef>
                <a:spcPts val="0"/>
              </a:spcBef>
              <a:spcAft>
                <a:spcPts val="0"/>
              </a:spcAft>
              <a:buClr>
                <a:srgbClr val="72C001"/>
              </a:buClr>
              <a:buSzTx/>
              <a:buFont typeface="System Font Regular"/>
              <a:buChar char="+"/>
              <a:tabLst/>
              <a:defRPr/>
            </a:pPr>
            <a:r>
              <a:rPr kumimoji="0" lang="en-US" sz="1050" b="0" i="0" u="none" strike="noStrike" kern="1200" cap="none" spc="50" normalizeH="0" baseline="0" noProof="0" dirty="0">
                <a:ln>
                  <a:noFill/>
                </a:ln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Arial" panose="020B0604020202020204" pitchFamily="34" charset="0"/>
              </a:rPr>
              <a:t>Lemon Lime 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D8AF72B-9D91-8DA6-85ED-4097240AF2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99009" y="4413491"/>
            <a:ext cx="274641" cy="27464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3968251-7FAE-992A-5703-42989B7F8A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99009" y="4694512"/>
            <a:ext cx="274641" cy="27464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6C609A0D-DF99-A799-019E-9B5E8C57D3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99009" y="4945062"/>
            <a:ext cx="274641" cy="274641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70B4A11-FA9E-5660-DCA8-E7340C0E58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61636" y="4694512"/>
            <a:ext cx="274641" cy="27464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98C1133F-F6A0-EB2E-28DE-5928256B14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61636" y="4945062"/>
            <a:ext cx="274641" cy="274641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0267D657-EF0A-088E-A294-0C6D82F0789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04915" y="4694512"/>
            <a:ext cx="274641" cy="274641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953B2F6D-B2AF-1084-6F62-9CF3776071F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13294" y="4694512"/>
            <a:ext cx="274641" cy="274641"/>
          </a:xfrm>
          <a:prstGeom prst="rect">
            <a:avLst/>
          </a:prstGeom>
        </p:spPr>
      </p:pic>
      <p:pic>
        <p:nvPicPr>
          <p:cNvPr id="23" name="Picture 22" descr="A white and blue box with black text&#10;&#10;Description automatically generated">
            <a:extLst>
              <a:ext uri="{FF2B5EF4-FFF2-40B4-BE49-F238E27FC236}">
                <a16:creationId xmlns:a16="http://schemas.microsoft.com/office/drawing/2014/main" id="{DBF9FE73-2B0F-D8EC-D708-EB042D2EA7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823" y="804836"/>
            <a:ext cx="678627" cy="18424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 descr="A close up of a package&#10;&#10;Description automatically generated">
            <a:extLst>
              <a:ext uri="{FF2B5EF4-FFF2-40B4-BE49-F238E27FC236}">
                <a16:creationId xmlns:a16="http://schemas.microsoft.com/office/drawing/2014/main" id="{CA10EAA7-5AAA-888B-E18E-01FCC81400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9" r="33326"/>
          <a:stretch/>
        </p:blipFill>
        <p:spPr>
          <a:xfrm>
            <a:off x="8291768" y="781812"/>
            <a:ext cx="698399" cy="1886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 descr="A can of energy drink&#10;&#10;Description automatically generated">
            <a:extLst>
              <a:ext uri="{FF2B5EF4-FFF2-40B4-BE49-F238E27FC236}">
                <a16:creationId xmlns:a16="http://schemas.microsoft.com/office/drawing/2014/main" id="{9AB2677B-CFAC-0CFA-6EA7-87C68D4788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400" y="825635"/>
            <a:ext cx="626139" cy="1829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Picture 65" descr="A blue and white container with text&#10;&#10;Description automatically generated">
            <a:extLst>
              <a:ext uri="{FF2B5EF4-FFF2-40B4-BE49-F238E27FC236}">
                <a16:creationId xmlns:a16="http://schemas.microsoft.com/office/drawing/2014/main" id="{15A69D17-A0CC-57B5-1959-230922A822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822" y="733203"/>
            <a:ext cx="910448" cy="19860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0C314A-8AEF-C1C3-9E32-B27166AF1E89}"/>
              </a:ext>
            </a:extLst>
          </p:cNvPr>
          <p:cNvSpPr/>
          <p:nvPr/>
        </p:nvSpPr>
        <p:spPr>
          <a:xfrm flipH="1">
            <a:off x="4402640" y="-14437"/>
            <a:ext cx="285603" cy="687243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alpha val="49001"/>
                </a:schemeClr>
              </a:gs>
              <a:gs pos="100000">
                <a:schemeClr val="accent6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erson pouring a drink into a bottle&#10;&#10;Description automatically generated">
            <a:extLst>
              <a:ext uri="{FF2B5EF4-FFF2-40B4-BE49-F238E27FC236}">
                <a16:creationId xmlns:a16="http://schemas.microsoft.com/office/drawing/2014/main" id="{38D41E05-2932-6325-EB83-9D362CE453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7"/>
          <a:stretch/>
        </p:blipFill>
        <p:spPr>
          <a:xfrm>
            <a:off x="417065" y="3640073"/>
            <a:ext cx="1696185" cy="2821988"/>
          </a:xfrm>
          <a:prstGeom prst="rect">
            <a:avLst/>
          </a:prstGeom>
        </p:spPr>
      </p:pic>
      <p:pic>
        <p:nvPicPr>
          <p:cNvPr id="30" name="Picture 29" descr="A colorful powder explosion on a black background&#10;&#10;Description automatically generated">
            <a:extLst>
              <a:ext uri="{FF2B5EF4-FFF2-40B4-BE49-F238E27FC236}">
                <a16:creationId xmlns:a16="http://schemas.microsoft.com/office/drawing/2014/main" id="{0F380280-A319-B742-1008-7991B2BB54B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9206">
            <a:off x="1158642" y="4046241"/>
            <a:ext cx="3312729" cy="253975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E1B5C53-00BC-BD27-F531-B7AD28F2BF45}"/>
              </a:ext>
            </a:extLst>
          </p:cNvPr>
          <p:cNvGrpSpPr/>
          <p:nvPr/>
        </p:nvGrpSpPr>
        <p:grpSpPr>
          <a:xfrm rot="20999100">
            <a:off x="2045875" y="4663936"/>
            <a:ext cx="1348038" cy="1348038"/>
            <a:chOff x="2076021" y="4524902"/>
            <a:chExt cx="1348038" cy="134803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0F2CDD8-FA46-AB23-5752-AC6850C827AC}"/>
                </a:ext>
              </a:extLst>
            </p:cNvPr>
            <p:cNvSpPr/>
            <p:nvPr/>
          </p:nvSpPr>
          <p:spPr>
            <a:xfrm>
              <a:off x="2076021" y="4524902"/>
              <a:ext cx="1348038" cy="1348038"/>
            </a:xfrm>
            <a:prstGeom prst="ellipse">
              <a:avLst/>
            </a:prstGeom>
            <a:solidFill>
              <a:schemeClr val="bg1"/>
            </a:solidFill>
            <a:ln w="44450">
              <a:solidFill>
                <a:srgbClr val="72C001"/>
              </a:solidFill>
            </a:ln>
            <a:effectLst>
              <a:outerShdw blurRad="236069" sx="102000" sy="102000" algn="ctr" rotWithShape="0">
                <a:prstClr val="black">
                  <a:alpha val="18145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617422-9E5E-2CD5-6F85-B9DE41238A51}"/>
                </a:ext>
              </a:extLst>
            </p:cNvPr>
            <p:cNvSpPr txBox="1"/>
            <p:nvPr/>
          </p:nvSpPr>
          <p:spPr>
            <a:xfrm>
              <a:off x="2119846" y="4787494"/>
              <a:ext cx="1258264" cy="8817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b="1">
                  <a:solidFill>
                    <a:srgbClr val="72C001"/>
                  </a:solidFill>
                  <a:latin typeface="Bahnschrift SemiCondensed" panose="020B0502040204020203" pitchFamily="34" charset="0"/>
                </a:rPr>
                <a:t>The perfect pairing with </a:t>
              </a:r>
              <a:r>
                <a:rPr lang="en-US" sz="1600" b="1">
                  <a:latin typeface="Bahnschrift SemiCondensed" panose="020B0502040204020203" pitchFamily="34" charset="0"/>
                </a:rPr>
                <a:t>BODYARMOR</a:t>
              </a:r>
              <a:br>
                <a:rPr lang="en-US" b="1">
                  <a:latin typeface="Bahnschrift SemiCondensed" panose="020B0502040204020203" pitchFamily="34" charset="0"/>
                </a:rPr>
              </a:br>
              <a:r>
                <a:rPr lang="en-US" sz="1600" b="1" err="1">
                  <a:latin typeface="Bahnschrift SemiCondensed" panose="020B0502040204020203" pitchFamily="34" charset="0"/>
                </a:rPr>
                <a:t>SportWater</a:t>
              </a:r>
              <a:endParaRPr lang="en-US" sz="1600" b="1">
                <a:latin typeface="Bahnschrift SemiCondensed" panose="020B0502040204020203" pitchFamily="34" charset="0"/>
              </a:endParaRP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041E249B-68D9-69A9-0F67-16945F2BE5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0360289" y="142726"/>
            <a:ext cx="1689746" cy="450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2ED7C1-051B-03C0-61B4-3A0EB8D6E7FF}"/>
              </a:ext>
            </a:extLst>
          </p:cNvPr>
          <p:cNvSpPr txBox="1"/>
          <p:nvPr/>
        </p:nvSpPr>
        <p:spPr>
          <a:xfrm>
            <a:off x="4693136" y="2607785"/>
            <a:ext cx="1510747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>
                <a:latin typeface="Aptos Narrow"/>
              </a:rPr>
              <a:t>* based on a serving size of 1 powder stick</a:t>
            </a:r>
            <a:r>
              <a:rPr lang="en-US" sz="600"/>
              <a:t> </a:t>
            </a:r>
          </a:p>
        </p:txBody>
      </p:sp>
      <p:pic>
        <p:nvPicPr>
          <p:cNvPr id="33" name="Picture 32" descr="A close up of a packet&#10;&#10;Description automatically generated">
            <a:extLst>
              <a:ext uri="{FF2B5EF4-FFF2-40B4-BE49-F238E27FC236}">
                <a16:creationId xmlns:a16="http://schemas.microsoft.com/office/drawing/2014/main" id="{00CD8695-F6CC-E1EC-FD20-58810313D54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4" r="35345" b="8314"/>
          <a:stretch/>
        </p:blipFill>
        <p:spPr>
          <a:xfrm>
            <a:off x="6465281" y="646789"/>
            <a:ext cx="726546" cy="1999094"/>
          </a:xfrm>
          <a:prstGeom prst="rect">
            <a:avLst/>
          </a:prstGeom>
          <a:effectLst>
            <a:outerShdw blurRad="101600" dist="76200" dir="12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40" descr="A blue drink can with white text&#10;&#10;Description automatically generated">
            <a:extLst>
              <a:ext uri="{FF2B5EF4-FFF2-40B4-BE49-F238E27FC236}">
                <a16:creationId xmlns:a16="http://schemas.microsoft.com/office/drawing/2014/main" id="{71A1E2C1-CDBB-E655-9750-6FDBE5228E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99576" y="737734"/>
            <a:ext cx="686706" cy="1989820"/>
          </a:xfrm>
          <a:prstGeom prst="rect">
            <a:avLst/>
          </a:prstGeom>
        </p:spPr>
      </p:pic>
      <p:pic>
        <p:nvPicPr>
          <p:cNvPr id="22" name="Picture 21" descr="A display of a box of body armor flash&#10;&#10;Description automatically generated">
            <a:extLst>
              <a:ext uri="{FF2B5EF4-FFF2-40B4-BE49-F238E27FC236}">
                <a16:creationId xmlns:a16="http://schemas.microsoft.com/office/drawing/2014/main" id="{79AC15F1-943C-7EB0-F4EC-DA19C2CEFFA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22" y="1577225"/>
            <a:ext cx="1250574" cy="1947921"/>
          </a:xfrm>
          <a:prstGeom prst="rect">
            <a:avLst/>
          </a:prstGeom>
        </p:spPr>
      </p:pic>
      <p:pic>
        <p:nvPicPr>
          <p:cNvPr id="37" name="Picture 36" descr="A red and white box&#10;&#10;Description automatically generated">
            <a:extLst>
              <a:ext uri="{FF2B5EF4-FFF2-40B4-BE49-F238E27FC236}">
                <a16:creationId xmlns:a16="http://schemas.microsoft.com/office/drawing/2014/main" id="{D7E3B582-5888-EE88-41D3-0996435E28D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81" y="1102293"/>
            <a:ext cx="284891" cy="2246416"/>
          </a:xfrm>
          <a:prstGeom prst="rect">
            <a:avLst/>
          </a:prstGeom>
        </p:spPr>
      </p:pic>
      <p:pic>
        <p:nvPicPr>
          <p:cNvPr id="38" name="Picture 37" descr="A close-up of a refrigerator&#10;&#10;Description automatically generated">
            <a:extLst>
              <a:ext uri="{FF2B5EF4-FFF2-40B4-BE49-F238E27FC236}">
                <a16:creationId xmlns:a16="http://schemas.microsoft.com/office/drawing/2014/main" id="{17A43060-28FF-C54A-5486-B9B68F0F082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077" y="1540226"/>
            <a:ext cx="1580295" cy="1409452"/>
          </a:xfrm>
          <a:prstGeom prst="rect">
            <a:avLst/>
          </a:prstGeom>
        </p:spPr>
      </p:pic>
      <p:pic>
        <p:nvPicPr>
          <p:cNvPr id="39" name="Picture 38" descr="A box of strawberry juice&#10;&#10;Description automatically generated">
            <a:extLst>
              <a:ext uri="{FF2B5EF4-FFF2-40B4-BE49-F238E27FC236}">
                <a16:creationId xmlns:a16="http://schemas.microsoft.com/office/drawing/2014/main" id="{F56D6927-7AE4-9861-76FD-4BFFDF8BED0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745" y="954170"/>
            <a:ext cx="637433" cy="1585872"/>
          </a:xfrm>
          <a:prstGeom prst="rect">
            <a:avLst/>
          </a:prstGeom>
        </p:spPr>
      </p:pic>
      <p:pic>
        <p:nvPicPr>
          <p:cNvPr id="43" name="Picture 42" descr="A yellow and white box with black text and a black and white package&#10;&#10;AI-generated content may be incorrect.">
            <a:extLst>
              <a:ext uri="{FF2B5EF4-FFF2-40B4-BE49-F238E27FC236}">
                <a16:creationId xmlns:a16="http://schemas.microsoft.com/office/drawing/2014/main" id="{02F7E677-ED40-4C0C-8579-DBA05D06F1B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26" y="5296018"/>
            <a:ext cx="1016395" cy="1553726"/>
          </a:xfrm>
          <a:prstGeom prst="rect">
            <a:avLst/>
          </a:prstGeom>
        </p:spPr>
      </p:pic>
      <p:pic>
        <p:nvPicPr>
          <p:cNvPr id="44" name="Picture 43" descr="A box of energy drink&#10;&#10;AI-generated content may be incorrect.">
            <a:extLst>
              <a:ext uri="{FF2B5EF4-FFF2-40B4-BE49-F238E27FC236}">
                <a16:creationId xmlns:a16="http://schemas.microsoft.com/office/drawing/2014/main" id="{AF1B544D-E4F9-F668-6B9B-2968886C521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286" y="5296018"/>
            <a:ext cx="1021476" cy="1561493"/>
          </a:xfrm>
          <a:prstGeom prst="rect">
            <a:avLst/>
          </a:prstGeom>
        </p:spPr>
      </p:pic>
      <p:pic>
        <p:nvPicPr>
          <p:cNvPr id="46" name="Picture 45" descr="A box of lemon flavored drink&#10;&#10;AI-generated content may be incorrect.">
            <a:extLst>
              <a:ext uri="{FF2B5EF4-FFF2-40B4-BE49-F238E27FC236}">
                <a16:creationId xmlns:a16="http://schemas.microsoft.com/office/drawing/2014/main" id="{7286A48B-EA3D-F504-212E-BF3504AD930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471" y="5286894"/>
            <a:ext cx="1021477" cy="1561493"/>
          </a:xfrm>
          <a:prstGeom prst="rect">
            <a:avLst/>
          </a:prstGeom>
        </p:spPr>
      </p:pic>
      <p:pic>
        <p:nvPicPr>
          <p:cNvPr id="47" name="Picture 46" descr="A box of strawberry juice&#10;&#10;Description automatically generated">
            <a:extLst>
              <a:ext uri="{FF2B5EF4-FFF2-40B4-BE49-F238E27FC236}">
                <a16:creationId xmlns:a16="http://schemas.microsoft.com/office/drawing/2014/main" id="{5BFD6B83-28E1-B010-E340-AF5479080DDB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084" y="5296018"/>
            <a:ext cx="502011" cy="1248955"/>
          </a:xfrm>
          <a:prstGeom prst="rect">
            <a:avLst/>
          </a:prstGeom>
        </p:spPr>
      </p:pic>
      <p:pic>
        <p:nvPicPr>
          <p:cNvPr id="1026" name="Picture 2" descr="A display of yellow and white boxes&#10;&#10;AI-generated content may be incorrect.">
            <a:extLst>
              <a:ext uri="{FF2B5EF4-FFF2-40B4-BE49-F238E27FC236}">
                <a16:creationId xmlns:a16="http://schemas.microsoft.com/office/drawing/2014/main" id="{4948410B-8EBD-C22B-9215-648A61B83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128" y="5296018"/>
            <a:ext cx="982239" cy="150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display of a box of body armor flash&#10;&#10;Description automatically generated">
            <a:extLst>
              <a:ext uri="{FF2B5EF4-FFF2-40B4-BE49-F238E27FC236}">
                <a16:creationId xmlns:a16="http://schemas.microsoft.com/office/drawing/2014/main" id="{28B09B5B-0FB5-6331-FB47-E5BCED53123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343" y="5362629"/>
            <a:ext cx="865850" cy="134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655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_BODYARMOR PS 2024">
  <a:themeElements>
    <a:clrScheme name="BASN 2024+">
      <a:dk1>
        <a:srgbClr val="080808"/>
      </a:dk1>
      <a:lt1>
        <a:srgbClr val="FFFFFF"/>
      </a:lt1>
      <a:dk2>
        <a:srgbClr val="C8102E"/>
      </a:dk2>
      <a:lt2>
        <a:srgbClr val="00B1F5"/>
      </a:lt2>
      <a:accent1>
        <a:srgbClr val="398BC3"/>
      </a:accent1>
      <a:accent2>
        <a:srgbClr val="FF0000"/>
      </a:accent2>
      <a:accent3>
        <a:srgbClr val="3AAA4E"/>
      </a:accent3>
      <a:accent4>
        <a:srgbClr val="FFB900"/>
      </a:accent4>
      <a:accent5>
        <a:srgbClr val="5B9BD5"/>
      </a:accent5>
      <a:accent6>
        <a:srgbClr val="999999"/>
      </a:accent6>
      <a:hlink>
        <a:srgbClr val="FF9300"/>
      </a:hlink>
      <a:folHlink>
        <a:srgbClr val="9C5A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2024 Template" id="{2F3804CB-5AB5-3846-ABA4-E73B2231DED5}" vid="{58DBD3E0-6CEE-404F-8128-E6AF45C0AFC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0316A9D5B803438F57E527F261C784" ma:contentTypeVersion="44" ma:contentTypeDescription="Create a new document." ma:contentTypeScope="" ma:versionID="c3bf88e7220f0c0d39db3892399277cd">
  <xsd:schema xmlns:xsd="http://www.w3.org/2001/XMLSchema" xmlns:xs="http://www.w3.org/2001/XMLSchema" xmlns:p="http://schemas.microsoft.com/office/2006/metadata/properties" xmlns:ns1="http://schemas.microsoft.com/sharepoint/v3" xmlns:ns2="510cc8dd-b474-428e-b1cb-d3acdb161ce7" xmlns:ns3="04ea627e-a406-4c86-a10b-1fc4d6d0d688" xmlns:ns4="ac260522-e748-48f6-adde-c90723404712" targetNamespace="http://schemas.microsoft.com/office/2006/metadata/properties" ma:root="true" ma:fieldsID="cfd8ab9af878d0f22d0fd79f6603b622" ns1:_="" ns2:_="" ns3:_="" ns4:_="">
    <xsd:import namespace="http://schemas.microsoft.com/sharepoint/v3"/>
    <xsd:import namespace="510cc8dd-b474-428e-b1cb-d3acdb161ce7"/>
    <xsd:import namespace="04ea627e-a406-4c86-a10b-1fc4d6d0d688"/>
    <xsd:import namespace="ac260522-e748-48f6-adde-c90723404712"/>
    <xsd:element name="properties">
      <xsd:complexType>
        <xsd:sequence>
          <xsd:element name="documentManagement">
            <xsd:complexType>
              <xsd:all>
                <xsd:element ref="ns2:SME" minOccurs="0"/>
                <xsd:element ref="ns2:TypeofContent" minOccurs="0"/>
                <xsd:element ref="ns2:TypeofProduct" minOccurs="0"/>
                <xsd:element ref="ns2:CapabilityPage" minOccurs="0"/>
                <xsd:element ref="ns2:ExpirationDate" minOccurs="0"/>
                <xsd:element ref="ns2:Status" minOccurs="0"/>
                <xsd:element ref="ns1:_ExtendedDescription" minOccurs="0"/>
                <xsd:element ref="ns2:UserComments" minOccurs="0"/>
                <xsd:element ref="ns2:GeographyofContent" minOccurs="0"/>
                <xsd:element ref="ns2:CokeChannelNewsletter" minOccurs="0"/>
                <xsd:element ref="ns2:GamePlan" minOccurs="0"/>
                <xsd:element ref="ns2:MarketingContentHub" minOccurs="0"/>
                <xsd:element ref="ns2:NumberofExtension" minOccurs="0"/>
                <xsd:element ref="ns2:On_x002d_PremiseCommunicator" minOccurs="0"/>
                <xsd:element ref="ns2:WasExtensionDenied" minOccurs="0"/>
                <xsd:element ref="ns2:LegalAcknowledgment" minOccurs="0"/>
                <xsd:element ref="ns2:AdminComments" minOccurs="0"/>
                <xsd:element ref="ns2:ExtensionRequestSent" minOccurs="0"/>
                <xsd:element ref="ns2:MediaServiceMetadata" minOccurs="0"/>
                <xsd:element ref="ns2:MediaServiceFastMetadata" minOccurs="0"/>
                <xsd:element ref="ns3:_dlc_DocId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_dlc_DocIdUrl" minOccurs="0"/>
                <xsd:element ref="ns3:_dlc_DocIdPersistId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IsReadOnly" minOccurs="0"/>
                <xsd:element ref="ns2:CopyforCokeChannelNewslette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ExtendedDescription" ma:index="9" nillable="true" ma:displayName="Description" ma:format="Dropdown" ma:internalName="_Extended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0cc8dd-b474-428e-b1cb-d3acdb161ce7" elementFormDefault="qualified">
    <xsd:import namespace="http://schemas.microsoft.com/office/2006/documentManagement/types"/>
    <xsd:import namespace="http://schemas.microsoft.com/office/infopath/2007/PartnerControls"/>
    <xsd:element name="SME" ma:index="3" nillable="true" ma:displayName="SME" ma:format="Dropdown" ma:list="UserInfo" ma:SharePointGroup="0" ma:internalName="SME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ypeofContent" ma:index="4" nillable="true" ma:displayName="Type of Content" ma:description="New&#10;Revision" ma:format="Dropdown" ma:internalName="TypeofContent" ma:readOnly="false">
      <xsd:simpleType>
        <xsd:restriction base="dms:Choice">
          <xsd:enumeration value="New"/>
          <xsd:enumeration value="Revision"/>
        </xsd:restriction>
      </xsd:simpleType>
    </xsd:element>
    <xsd:element name="TypeofProduct" ma:index="5" nillable="true" ma:displayName="Type of Product" ma:format="Dropdown" ma:internalName="TypeofProduct">
      <xsd:simpleType>
        <xsd:restriction base="dms:Choice">
          <xsd:enumeration value="Activation Guide"/>
          <xsd:enumeration value="Calculator"/>
          <xsd:enumeration value="Channel Calendar"/>
          <xsd:enumeration value="Channel Plan"/>
          <xsd:enumeration value="Curriculum"/>
          <xsd:enumeration value="Customer Communication"/>
          <xsd:enumeration value="Equipment"/>
          <xsd:enumeration value="Guidelines"/>
          <xsd:enumeration value="Insights"/>
          <xsd:enumeration value="List"/>
          <xsd:enumeration value="Marketing Audio"/>
          <xsd:enumeration value="Marketing Digital"/>
          <xsd:enumeration value="Marketing Video"/>
          <xsd:enumeration value="Newsletter"/>
          <xsd:enumeration value="NRS Sell-In"/>
          <xsd:enumeration value="Operating Plan"/>
          <xsd:enumeration value="Playbook"/>
          <xsd:enumeration value="Policy"/>
          <xsd:enumeration value="Product Toolkit"/>
          <xsd:enumeration value="Program Calendar"/>
          <xsd:enumeration value="Program Toolkit"/>
          <xsd:enumeration value="Recorded Presentation"/>
          <xsd:enumeration value="Report"/>
          <xsd:enumeration value="Sell Sheet"/>
          <xsd:enumeration value="Software"/>
          <xsd:enumeration value="Spec Letter"/>
          <xsd:enumeration value="Template"/>
          <xsd:enumeration value="Training Audio"/>
          <xsd:enumeration value="Training Video"/>
          <xsd:enumeration value="UPC"/>
        </xsd:restriction>
      </xsd:simpleType>
    </xsd:element>
    <xsd:element name="CapabilityPage" ma:index="6" nillable="true" ma:displayName="Capability Page" ma:format="Dropdown" ma:internalName="CapabilityPag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mmercial Planning Page"/>
                    <xsd:enumeration value="Always On FIFA"/>
                    <xsd:enumeration value="Bottler Partner Capability"/>
                    <xsd:enumeration value="Category Leadership"/>
                    <xsd:enumeration value="Channel Planning"/>
                    <xsd:enumeration value="College &amp; University"/>
                    <xsd:enumeration value="Commercial+ Portfolio"/>
                    <xsd:enumeration value="Commercial Operations"/>
                    <xsd:enumeration value="CR Toolkit"/>
                    <xsd:enumeration value="Execute Sell Hunt"/>
                    <xsd:enumeration value="FIFA"/>
                    <xsd:enumeration value="Frontline Total Bev. Essentials"/>
                    <xsd:enumeration value="FS&amp;OP Communicator"/>
                    <xsd:enumeration value="FSOP Price Update Page"/>
                    <xsd:enumeration value="Human Insights"/>
                    <xsd:enumeration value="Market Street Challenge"/>
                    <xsd:enumeration value="Marketing Content Hub"/>
                    <xsd:enumeration value="Marketing Video"/>
                    <xsd:enumeration value="myCoke"/>
                    <xsd:enumeration value="RTM-NAOU"/>
                    <xsd:enumeration value="Training Resource Page"/>
                    <xsd:enumeration value="Conceptual Sell"/>
                  </xsd:restriction>
                </xsd:simpleType>
              </xsd:element>
            </xsd:sequence>
          </xsd:extension>
        </xsd:complexContent>
      </xsd:complexType>
    </xsd:element>
    <xsd:element name="ExpirationDate" ma:index="7" nillable="true" ma:displayName="Expiration Date" ma:format="DateOnly" ma:internalName="ExpirationDate" ma:readOnly="false">
      <xsd:simpleType>
        <xsd:restriction base="dms:DateTime"/>
      </xsd:simpleType>
    </xsd:element>
    <xsd:element name="Status" ma:index="8" nillable="true" ma:displayName="Status" ma:format="Dropdown" ma:internalName="Status" ma:readOnly="false">
      <xsd:simpleType>
        <xsd:restriction base="dms:Choice">
          <xsd:enumeration value="Submitted"/>
          <xsd:enumeration value="Approved"/>
          <xsd:enumeration value="Rejected"/>
          <xsd:enumeration value="Pending"/>
          <xsd:enumeration value="Expired"/>
        </xsd:restriction>
      </xsd:simpleType>
    </xsd:element>
    <xsd:element name="UserComments" ma:index="10" nillable="true" ma:displayName="User Comments" ma:format="Dropdown" ma:internalName="UserComments" ma:readOnly="false">
      <xsd:simpleType>
        <xsd:restriction base="dms:Note">
          <xsd:maxLength value="255"/>
        </xsd:restriction>
      </xsd:simpleType>
    </xsd:element>
    <xsd:element name="GeographyofContent" ma:index="11" nillable="true" ma:displayName="Geography of Content" ma:format="Dropdown" ma:internalName="GeographyofContent" ma:readOnly="false">
      <xsd:simpleType>
        <xsd:restriction base="dms:Choice">
          <xsd:enumeration value="NAOU (US &amp; Canada)"/>
          <xsd:enumeration value="US Only"/>
          <xsd:enumeration value="Canada Only"/>
          <xsd:enumeration value="Regional"/>
        </xsd:restriction>
      </xsd:simpleType>
    </xsd:element>
    <xsd:element name="CokeChannelNewsletter" ma:index="12" nillable="true" ma:displayName="CokeChannel Newsletter" ma:default="0" ma:format="Dropdown" ma:internalName="CokeChannelNewsletter" ma:readOnly="false">
      <xsd:simpleType>
        <xsd:restriction base="dms:Boolean"/>
      </xsd:simpleType>
    </xsd:element>
    <xsd:element name="GamePlan" ma:index="13" nillable="true" ma:displayName="Game Plan" ma:default="0" ma:format="Dropdown" ma:internalName="GamePlan" ma:readOnly="false">
      <xsd:simpleType>
        <xsd:restriction base="dms:Boolean"/>
      </xsd:simpleType>
    </xsd:element>
    <xsd:element name="MarketingContentHub" ma:index="14" nillable="true" ma:displayName="Marketing Content Hub" ma:default="0" ma:format="Dropdown" ma:internalName="MarketingContentHub" ma:readOnly="false">
      <xsd:simpleType>
        <xsd:restriction base="dms:Boolean"/>
      </xsd:simpleType>
    </xsd:element>
    <xsd:element name="NumberofExtension" ma:index="15" nillable="true" ma:displayName="Number of Extension" ma:decimals="0" ma:format="Dropdown" ma:internalName="NumberofExtension" ma:readOnly="false" ma:percentage="FALSE">
      <xsd:simpleType>
        <xsd:restriction base="dms:Number"/>
      </xsd:simpleType>
    </xsd:element>
    <xsd:element name="On_x002d_PremiseCommunicator" ma:index="16" nillable="true" ma:displayName="On-Premise Communicator" ma:default="0" ma:format="Dropdown" ma:internalName="On_x002d_PremiseCommunicator" ma:readOnly="false">
      <xsd:simpleType>
        <xsd:restriction base="dms:Boolean"/>
      </xsd:simpleType>
    </xsd:element>
    <xsd:element name="WasExtensionDenied" ma:index="18" nillable="true" ma:displayName="WasExtensionDenied" ma:default="0" ma:format="Dropdown" ma:internalName="WasExtensionDenied" ma:readOnly="false">
      <xsd:simpleType>
        <xsd:restriction base="dms:Boolean"/>
      </xsd:simpleType>
    </xsd:element>
    <xsd:element name="LegalAcknowledgment" ma:index="19" nillable="true" ma:displayName="Legal Acknowledgment" ma:default="0" ma:format="Dropdown" ma:internalName="LegalAcknowledgment" ma:readOnly="false">
      <xsd:simpleType>
        <xsd:restriction base="dms:Boolean"/>
      </xsd:simpleType>
    </xsd:element>
    <xsd:element name="AdminComments" ma:index="20" nillable="true" ma:displayName="Admin Comments" ma:description="Comments to share only with associates who have backend access." ma:format="Dropdown" ma:internalName="AdminComments" ma:readOnly="false">
      <xsd:simpleType>
        <xsd:restriction base="dms:Note">
          <xsd:maxLength value="255"/>
        </xsd:restriction>
      </xsd:simpleType>
    </xsd:element>
    <xsd:element name="ExtensionRequestSent" ma:index="21" nillable="true" ma:displayName="Extension Request Sent" ma:default="0" ma:format="Dropdown" ma:internalName="ExtensionRequestSent" ma:readOnly="false">
      <xsd:simpleType>
        <xsd:restriction base="dms:Boolean"/>
      </xsd:simpleType>
    </xsd:element>
    <xsd:element name="MediaServiceMetadata" ma:index="2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7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29" nillable="true" ma:taxonomy="true" ma:internalName="lcf76f155ced4ddcb4097134ff3c332f" ma:taxonomyFieldName="MediaServiceImageTags" ma:displayName="Image Tags" ma:readOnly="false" ma:fieldId="{5cf76f15-5ced-4ddc-b409-7134ff3c332f}" ma:taxonomyMulti="true" ma:sspId="867ace18-30cd-465d-8502-b80bed3902d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31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38" nillable="true" ma:displayName="MediaLengthInSeconds" ma:hidden="true" ma:internalName="MediaLengthInSeconds" ma:readOnly="true">
      <xsd:simpleType>
        <xsd:restriction base="dms:Unknown"/>
      </xsd:simpleType>
    </xsd:element>
    <xsd:element name="IsReadOnly" ma:index="41" nillable="true" ma:displayName="IsReadOnly" ma:default="0" ma:format="Dropdown" ma:hidden="true" ma:internalName="IsReadOnly" ma:readOnly="false">
      <xsd:simpleType>
        <xsd:restriction base="dms:Boolean"/>
      </xsd:simpleType>
    </xsd:element>
    <xsd:element name="CopyforCokeChannelNewsletter" ma:index="43" nillable="true" ma:displayName="Copy for CokeChannel Newsletter" ma:format="Dropdown" ma:internalName="CopyforCokeChannelNewsletter">
      <xsd:simpleType>
        <xsd:restriction base="dms:Note">
          <xsd:maxLength value="255"/>
        </xsd:restriction>
      </xsd:simpleType>
    </xsd:element>
    <xsd:element name="MediaServiceObjectDetectorVersions" ma:index="4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ea627e-a406-4c86-a10b-1fc4d6d0d688" elementFormDefault="qualified">
    <xsd:import namespace="http://schemas.microsoft.com/office/2006/documentManagement/types"/>
    <xsd:import namespace="http://schemas.microsoft.com/office/infopath/2007/PartnerControls"/>
    <xsd:element name="_dlc_DocId" ma:index="28" nillable="true" ma:displayName="Document ID Value" ma:description="The value of the document ID assigned to this item." ma:hidden="true" ma:indexed="true" ma:internalName="_dlc_DocId" ma:readOnly="true">
      <xsd:simpleType>
        <xsd:restriction base="dms:Text"/>
      </xsd:simpleType>
    </xsd:element>
    <xsd:element name="_dlc_DocIdUrl" ma:index="34" nillable="true" ma:displayName="Document ID" ma:description="Permanent link to this document." ma:hidden="true" ma:internalName="_dlc_DocId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5" nillable="true" ma:displayName="Persist ID" ma:description="Keep ID on add." ma:hidden="true" ma:internalName="_dlc_DocIdPersistId" ma:readOnly="false">
      <xsd:simpleType>
        <xsd:restriction base="dms:Boolean"/>
      </xsd:simpleType>
    </xsd:element>
    <xsd:element name="SharedWithUsers" ma:index="39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40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260522-e748-48f6-adde-c90723404712" elementFormDefault="qualified">
    <xsd:import namespace="http://schemas.microsoft.com/office/2006/documentManagement/types"/>
    <xsd:import namespace="http://schemas.microsoft.com/office/infopath/2007/PartnerControls"/>
    <xsd:element name="TaxCatchAll" ma:index="30" nillable="true" ma:displayName="Taxonomy Catch All Column" ma:hidden="true" ma:list="{8ccec88e-fc6c-4b31-adc5-30bedd356bbc}" ma:internalName="TaxCatchAll" ma:readOnly="false" ma:showField="CatchAllData" ma:web="04ea627e-a406-4c86-a10b-1fc4d6d0d6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 ma:index="2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c260522-e748-48f6-adde-c90723404712" xsi:nil="true"/>
    <lcf76f155ced4ddcb4097134ff3c332f xmlns="510cc8dd-b474-428e-b1cb-d3acdb161ce7">
      <Terms xmlns="http://schemas.microsoft.com/office/infopath/2007/PartnerControls"/>
    </lcf76f155ced4ddcb4097134ff3c332f>
    <CokeChannelNewsletter xmlns="510cc8dd-b474-428e-b1cb-d3acdb161ce7">false</CokeChannelNewsletter>
    <IsReadOnly xmlns="510cc8dd-b474-428e-b1cb-d3acdb161ce7">false</IsReadOnly>
    <Status xmlns="510cc8dd-b474-428e-b1cb-d3acdb161ce7">Approved</Status>
    <UserComments xmlns="510cc8dd-b474-428e-b1cb-d3acdb161ce7" xsi:nil="true"/>
    <_dlc_DocIdUrl xmlns="04ea627e-a406-4c86-a10b-1fc4d6d0d688">
      <Url>https://groups.coca-cola.com/sites/CokeChannel/_layouts/15/DocIdRedir.aspx?ID=COKE-1411788399-6880</Url>
      <Description>COKE-1411788399-6880</Description>
    </_dlc_DocIdUrl>
    <ExpirationDate xmlns="510cc8dd-b474-428e-b1cb-d3acdb161ce7">2026-01-30T05:00:00+00:00</ExpirationDate>
    <GamePlan xmlns="510cc8dd-b474-428e-b1cb-d3acdb161ce7">false</GamePlan>
    <TypeofProduct xmlns="510cc8dd-b474-428e-b1cb-d3acdb161ce7">Sell Sheet</TypeofProduct>
    <_dlc_DocIdPersistId xmlns="04ea627e-a406-4c86-a10b-1fc4d6d0d688" xsi:nil="true"/>
    <TypeofContent xmlns="510cc8dd-b474-428e-b1cb-d3acdb161ce7">New</TypeofContent>
    <_ExtendedDescription xmlns="http://schemas.microsoft.com/sharepoint/v3" xsi:nil="true"/>
    <SME xmlns="510cc8dd-b474-428e-b1cb-d3acdb161ce7">
      <UserInfo>
        <DisplayName>Allison Maloney</DisplayName>
        <AccountId>14945</AccountId>
        <AccountType/>
      </UserInfo>
    </SME>
    <LegalAcknowledgment xmlns="510cc8dd-b474-428e-b1cb-d3acdb161ce7">true</LegalAcknowledgment>
    <ExtensionRequestSent xmlns="510cc8dd-b474-428e-b1cb-d3acdb161ce7">false</ExtensionRequestSent>
    <GeographyofContent xmlns="510cc8dd-b474-428e-b1cb-d3acdb161ce7">NAOU (US &amp; Canada)</GeographyofContent>
    <MarketingContentHub xmlns="510cc8dd-b474-428e-b1cb-d3acdb161ce7">false</MarketingContentHub>
    <CapabilityPage xmlns="510cc8dd-b474-428e-b1cb-d3acdb161ce7">
      <Value>Frontline Total Bev. Essentials</Value>
    </CapabilityPage>
    <WasExtensionDenied xmlns="510cc8dd-b474-428e-b1cb-d3acdb161ce7">false</WasExtensionDenied>
    <CopyforCokeChannelNewsletter xmlns="510cc8dd-b474-428e-b1cb-d3acdb161ce7" xsi:nil="true"/>
    <NumberofExtension xmlns="510cc8dd-b474-428e-b1cb-d3acdb161ce7" xsi:nil="true"/>
    <On_x002d_PremiseCommunicator xmlns="510cc8dd-b474-428e-b1cb-d3acdb161ce7">false</On_x002d_PremiseCommunicator>
    <AdminComments xmlns="510cc8dd-b474-428e-b1cb-d3acdb161ce7" xsi:nil="true"/>
    <_dlc_DocId xmlns="04ea627e-a406-4c86-a10b-1fc4d6d0d688">COKE-1411788399-6880</_dlc_DocId>
  </documentManagement>
</p:properties>
</file>

<file path=customXml/itemProps1.xml><?xml version="1.0" encoding="utf-8"?>
<ds:datastoreItem xmlns:ds="http://schemas.openxmlformats.org/officeDocument/2006/customXml" ds:itemID="{7D5CE998-496D-4470-A1FA-4BA7E51A24F3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B284A29F-EFF2-4375-B77E-7434223E25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8AAEE3-631F-4A5F-8723-94D810068E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10cc8dd-b474-428e-b1cb-d3acdb161ce7"/>
    <ds:schemaRef ds:uri="04ea627e-a406-4c86-a10b-1fc4d6d0d688"/>
    <ds:schemaRef ds:uri="ac260522-e748-48f6-adde-c907234047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F4814CBC-E1BB-4724-9D47-204E90BC05FF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ac260522-e748-48f6-adde-c90723404712"/>
    <ds:schemaRef ds:uri="http://schemas.openxmlformats.org/package/2006/metadata/core-properties"/>
    <ds:schemaRef ds:uri="04ea627e-a406-4c86-a10b-1fc4d6d0d688"/>
    <ds:schemaRef ds:uri="510cc8dd-b474-428e-b1cb-d3acdb161ce7"/>
    <ds:schemaRef ds:uri="http://schemas.microsoft.com/sharepoint/v3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0702bf62-88e6-456d-b298-e2abb13de1ea}" enabled="1" method="Standard" siteId="{548d26ab-8caa-49e1-97c2-a1b1a06cc39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243</Words>
  <Application>Microsoft Office PowerPoint</Application>
  <PresentationFormat>Widescreen</PresentationFormat>
  <Paragraphs>106</Paragraphs>
  <Slides>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8" baseType="lpstr">
      <vt:lpstr>Arial</vt:lpstr>
      <vt:lpstr>Bahnschrift SemiCondensed</vt:lpstr>
      <vt:lpstr>Bahnschrift SemiBold</vt:lpstr>
      <vt:lpstr>Bahnschrift Light SemiCondensed</vt:lpstr>
      <vt:lpstr>Wingdings</vt:lpstr>
      <vt:lpstr>Calibri</vt:lpstr>
      <vt:lpstr>Aptos Narrow</vt:lpstr>
      <vt:lpstr>System Font Regular</vt:lpstr>
      <vt:lpstr>Bahnschrift SemiBold Condensed</vt:lpstr>
      <vt:lpstr>Aptos</vt:lpstr>
      <vt:lpstr>Bahnschrift Condensed</vt:lpstr>
      <vt:lpstr>Bahnschrift</vt:lpstr>
      <vt:lpstr>Bahnschrift SemiLight Condensed</vt:lpstr>
      <vt:lpstr>Courier New</vt:lpstr>
      <vt:lpstr>2_BODYARMOR PS 2024</vt:lpstr>
      <vt:lpstr>think-cell Slide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BODYARMOR Flash I.V. Sticks 2025 Sell Sheet.pptx</dc:title>
  <dc:creator>Gabrielle Bajorek</dc:creator>
  <cp:keywords/>
  <cp:lastModifiedBy>Audrey Legault</cp:lastModifiedBy>
  <cp:revision>4</cp:revision>
  <dcterms:created xsi:type="dcterms:W3CDTF">2024-08-07T13:52:41Z</dcterms:created>
  <dcterms:modified xsi:type="dcterms:W3CDTF">2025-04-15T18:51:12Z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0x0101009E0316A9D5B803438F57E527F261C784</vt:lpwstr>
  </property>
  <property fmtid="{D5CDD505-2E9C-101B-9397-08002B2CF9AE}" pid="3" name="ClassificationContentMarkingFooterLocations">
    <vt:lpwstr>2_BODYARMOR PS 2024:5</vt:lpwstr>
  </property>
  <property fmtid="{D5CDD505-2E9C-101B-9397-08002B2CF9AE}" pid="4" name="ClassificationContentMarkingFooterText">
    <vt:lpwstr>Classified - Confidential</vt:lpwstr>
  </property>
  <property fmtid="{D5CDD505-2E9C-101B-9397-08002B2CF9AE}" pid="5" name="MediaServiceImageTags">
    <vt:lpwstr/>
  </property>
  <property fmtid="{D5CDD505-2E9C-101B-9397-08002B2CF9AE}" pid="6" name="_dlc_DocIdItemGuid">
    <vt:lpwstr>54e480b8-17c5-4782-be7d-a61fe6707547</vt:lpwstr>
  </property>
</Properties>
</file>